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2"/>
  </p:notesMasterIdLst>
  <p:sldIdLst>
    <p:sldId id="256" r:id="rId2"/>
    <p:sldId id="257" r:id="rId3"/>
    <p:sldId id="259" r:id="rId4"/>
    <p:sldId id="260" r:id="rId5"/>
    <p:sldId id="261" r:id="rId6"/>
    <p:sldId id="262" r:id="rId7"/>
    <p:sldId id="264" r:id="rId8"/>
    <p:sldId id="265" r:id="rId9"/>
    <p:sldId id="266"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2DA5D5-E650-4CEB-B914-8EB5E91D2B66}" type="datetimeFigureOut">
              <a:rPr lang="en-CA" smtClean="0"/>
              <a:t>2021-02-04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CE4701-9B10-4B79-8E5B-A414A695E248}" type="slidenum">
              <a:rPr lang="en-CA" smtClean="0"/>
              <a:t>‹#›</a:t>
            </a:fld>
            <a:endParaRPr lang="en-CA"/>
          </a:p>
        </p:txBody>
      </p:sp>
    </p:spTree>
    <p:extLst>
      <p:ext uri="{BB962C8B-B14F-4D97-AF65-F5344CB8AC3E}">
        <p14:creationId xmlns:p14="http://schemas.microsoft.com/office/powerpoint/2010/main" val="2941374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For photography, use</a:t>
            </a:r>
            <a:r>
              <a:rPr lang="en-CA" baseline="0" dirty="0" smtClean="0"/>
              <a:t> the macro setting and take lots of shots.  Consider using a macro lens attachment for phones.  Try taking pictures through the magnifying glass, if you have someone to hold it for you.  For snowflake identification charts check out SnowCrystals.com for the chart shown here, or for older kids NASA has an activity page that includes tallying and percentages for a math connection for older children.</a:t>
            </a:r>
            <a:endParaRPr lang="en-CA" dirty="0"/>
          </a:p>
        </p:txBody>
      </p:sp>
      <p:sp>
        <p:nvSpPr>
          <p:cNvPr id="4" name="Slide Number Placeholder 3"/>
          <p:cNvSpPr>
            <a:spLocks noGrp="1"/>
          </p:cNvSpPr>
          <p:nvPr>
            <p:ph type="sldNum" sz="quarter" idx="10"/>
          </p:nvPr>
        </p:nvSpPr>
        <p:spPr/>
        <p:txBody>
          <a:bodyPr/>
          <a:lstStyle/>
          <a:p>
            <a:fld id="{D3CE4701-9B10-4B79-8E5B-A414A695E248}" type="slidenum">
              <a:rPr lang="en-CA" smtClean="0"/>
              <a:t>5</a:t>
            </a:fld>
            <a:endParaRPr lang="en-CA"/>
          </a:p>
        </p:txBody>
      </p:sp>
    </p:spTree>
    <p:extLst>
      <p:ext uri="{BB962C8B-B14F-4D97-AF65-F5344CB8AC3E}">
        <p14:creationId xmlns:p14="http://schemas.microsoft.com/office/powerpoint/2010/main" val="1559110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dirty="0" smtClean="0">
                <a:solidFill>
                  <a:schemeClr val="tx1"/>
                </a:solidFill>
                <a:effectLst/>
                <a:latin typeface="+mn-lt"/>
                <a:ea typeface="+mn-ea"/>
                <a:cs typeface="+mn-cs"/>
              </a:rPr>
              <a:t>Snow crystals are not frozen raindrops; that is called </a:t>
            </a:r>
            <a:r>
              <a:rPr lang="en-CA" sz="1200" b="1" i="0" kern="1200" dirty="0" smtClean="0">
                <a:solidFill>
                  <a:schemeClr val="tx1"/>
                </a:solidFill>
                <a:effectLst/>
                <a:latin typeface="+mn-lt"/>
                <a:ea typeface="+mn-ea"/>
                <a:cs typeface="+mn-cs"/>
              </a:rPr>
              <a:t>sleet</a:t>
            </a:r>
            <a:r>
              <a:rPr lang="en-CA" sz="1200" b="0" i="0" kern="1200" dirty="0" smtClean="0">
                <a:solidFill>
                  <a:schemeClr val="tx1"/>
                </a:solidFill>
                <a:effectLst/>
                <a:latin typeface="+mn-lt"/>
                <a:ea typeface="+mn-ea"/>
                <a:cs typeface="+mn-cs"/>
              </a:rPr>
              <a:t>. A snow crystal appears when water vapor in the air converts directly into ice without first becoming liquid water. As more water vapor condenses onto a nascent snow crystal, it grow and develops, and that is when its ornate patterns emerge.</a:t>
            </a:r>
            <a:endParaRPr lang="en-CA" sz="1200" dirty="0" smtClean="0"/>
          </a:p>
        </p:txBody>
      </p:sp>
      <p:sp>
        <p:nvSpPr>
          <p:cNvPr id="4" name="Slide Number Placeholder 3"/>
          <p:cNvSpPr>
            <a:spLocks noGrp="1"/>
          </p:cNvSpPr>
          <p:nvPr>
            <p:ph type="sldNum" sz="quarter" idx="10"/>
          </p:nvPr>
        </p:nvSpPr>
        <p:spPr/>
        <p:txBody>
          <a:bodyPr/>
          <a:lstStyle/>
          <a:p>
            <a:fld id="{D3CE4701-9B10-4B79-8E5B-A414A695E248}" type="slidenum">
              <a:rPr lang="en-CA" smtClean="0"/>
              <a:t>6</a:t>
            </a:fld>
            <a:endParaRPr lang="en-CA"/>
          </a:p>
        </p:txBody>
      </p:sp>
    </p:spTree>
    <p:extLst>
      <p:ext uri="{BB962C8B-B14F-4D97-AF65-F5344CB8AC3E}">
        <p14:creationId xmlns:p14="http://schemas.microsoft.com/office/powerpoint/2010/main" val="4241584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3CE4701-9B10-4B79-8E5B-A414A695E248}" type="slidenum">
              <a:rPr lang="en-CA" smtClean="0"/>
              <a:t>7</a:t>
            </a:fld>
            <a:endParaRPr lang="en-CA"/>
          </a:p>
        </p:txBody>
      </p:sp>
    </p:spTree>
    <p:extLst>
      <p:ext uri="{BB962C8B-B14F-4D97-AF65-F5344CB8AC3E}">
        <p14:creationId xmlns:p14="http://schemas.microsoft.com/office/powerpoint/2010/main" val="4241584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 </a:t>
            </a:r>
            <a:endParaRPr lang="en-CA" dirty="0"/>
          </a:p>
        </p:txBody>
      </p:sp>
      <p:sp>
        <p:nvSpPr>
          <p:cNvPr id="4" name="Slide Number Placeholder 3"/>
          <p:cNvSpPr>
            <a:spLocks noGrp="1"/>
          </p:cNvSpPr>
          <p:nvPr>
            <p:ph type="sldNum" sz="quarter" idx="10"/>
          </p:nvPr>
        </p:nvSpPr>
        <p:spPr/>
        <p:txBody>
          <a:bodyPr/>
          <a:lstStyle/>
          <a:p>
            <a:fld id="{D3CE4701-9B10-4B79-8E5B-A414A695E248}" type="slidenum">
              <a:rPr lang="en-CA" smtClean="0"/>
              <a:t>8</a:t>
            </a:fld>
            <a:endParaRPr lang="en-CA"/>
          </a:p>
        </p:txBody>
      </p:sp>
    </p:spTree>
    <p:extLst>
      <p:ext uri="{BB962C8B-B14F-4D97-AF65-F5344CB8AC3E}">
        <p14:creationId xmlns:p14="http://schemas.microsoft.com/office/powerpoint/2010/main" val="4241584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 </a:t>
            </a:r>
            <a:endParaRPr lang="en-CA" dirty="0"/>
          </a:p>
        </p:txBody>
      </p:sp>
      <p:sp>
        <p:nvSpPr>
          <p:cNvPr id="4" name="Slide Number Placeholder 3"/>
          <p:cNvSpPr>
            <a:spLocks noGrp="1"/>
          </p:cNvSpPr>
          <p:nvPr>
            <p:ph type="sldNum" sz="quarter" idx="10"/>
          </p:nvPr>
        </p:nvSpPr>
        <p:spPr/>
        <p:txBody>
          <a:bodyPr/>
          <a:lstStyle/>
          <a:p>
            <a:fld id="{D3CE4701-9B10-4B79-8E5B-A414A695E248}" type="slidenum">
              <a:rPr lang="en-CA" smtClean="0"/>
              <a:t>9</a:t>
            </a:fld>
            <a:endParaRPr lang="en-CA"/>
          </a:p>
        </p:txBody>
      </p:sp>
    </p:spTree>
    <p:extLst>
      <p:ext uri="{BB962C8B-B14F-4D97-AF65-F5344CB8AC3E}">
        <p14:creationId xmlns:p14="http://schemas.microsoft.com/office/powerpoint/2010/main" val="4241584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 </a:t>
            </a:r>
            <a:endParaRPr lang="en-CA" dirty="0"/>
          </a:p>
        </p:txBody>
      </p:sp>
      <p:sp>
        <p:nvSpPr>
          <p:cNvPr id="4" name="Slide Number Placeholder 3"/>
          <p:cNvSpPr>
            <a:spLocks noGrp="1"/>
          </p:cNvSpPr>
          <p:nvPr>
            <p:ph type="sldNum" sz="quarter" idx="10"/>
          </p:nvPr>
        </p:nvSpPr>
        <p:spPr/>
        <p:txBody>
          <a:bodyPr/>
          <a:lstStyle/>
          <a:p>
            <a:fld id="{D3CE4701-9B10-4B79-8E5B-A414A695E248}" type="slidenum">
              <a:rPr lang="en-CA" smtClean="0"/>
              <a:t>10</a:t>
            </a:fld>
            <a:endParaRPr lang="en-CA"/>
          </a:p>
        </p:txBody>
      </p:sp>
    </p:spTree>
    <p:extLst>
      <p:ext uri="{BB962C8B-B14F-4D97-AF65-F5344CB8AC3E}">
        <p14:creationId xmlns:p14="http://schemas.microsoft.com/office/powerpoint/2010/main" val="4241584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9FE84DD-7592-44CF-A74E-CF779569DF1D}" type="datetimeFigureOut">
              <a:rPr lang="en-CA" smtClean="0"/>
              <a:t>2021-02-04</a:t>
            </a:fld>
            <a:endParaRPr lang="en-CA"/>
          </a:p>
        </p:txBody>
      </p:sp>
      <p:sp>
        <p:nvSpPr>
          <p:cNvPr id="19" name="Footer Placeholder 18"/>
          <p:cNvSpPr>
            <a:spLocks noGrp="1"/>
          </p:cNvSpPr>
          <p:nvPr>
            <p:ph type="ftr" sz="quarter" idx="11"/>
          </p:nvPr>
        </p:nvSpPr>
        <p:spPr/>
        <p:txBody>
          <a:bodyPr/>
          <a:lstStyle/>
          <a:p>
            <a:endParaRPr lang="en-CA"/>
          </a:p>
        </p:txBody>
      </p:sp>
      <p:sp>
        <p:nvSpPr>
          <p:cNvPr id="27" name="Slide Number Placeholder 26"/>
          <p:cNvSpPr>
            <a:spLocks noGrp="1"/>
          </p:cNvSpPr>
          <p:nvPr>
            <p:ph type="sldNum" sz="quarter" idx="12"/>
          </p:nvPr>
        </p:nvSpPr>
        <p:spPr/>
        <p:txBody>
          <a:bodyPr/>
          <a:lstStyle/>
          <a:p>
            <a:fld id="{136F0A68-F466-439D-8DF0-1A7F8B680C6B}" type="slidenum">
              <a:rPr lang="en-CA" smtClean="0"/>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FE84DD-7592-44CF-A74E-CF779569DF1D}" type="datetimeFigureOut">
              <a:rPr lang="en-CA" smtClean="0"/>
              <a:t>2021-02-04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36F0A68-F466-439D-8DF0-1A7F8B680C6B}"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FE84DD-7592-44CF-A74E-CF779569DF1D}" type="datetimeFigureOut">
              <a:rPr lang="en-CA" smtClean="0"/>
              <a:t>2021-02-04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36F0A68-F466-439D-8DF0-1A7F8B680C6B}"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FE84DD-7592-44CF-A74E-CF779569DF1D}" type="datetimeFigureOut">
              <a:rPr lang="en-CA" smtClean="0"/>
              <a:t>2021-02-04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36F0A68-F466-439D-8DF0-1A7F8B680C6B}"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9FE84DD-7592-44CF-A74E-CF779569DF1D}" type="datetimeFigureOut">
              <a:rPr lang="en-CA" smtClean="0"/>
              <a:t>2021-02-04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36F0A68-F466-439D-8DF0-1A7F8B680C6B}" type="slidenum">
              <a:rPr lang="en-CA" smtClean="0"/>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9FE84DD-7592-44CF-A74E-CF779569DF1D}" type="datetimeFigureOut">
              <a:rPr lang="en-CA" smtClean="0"/>
              <a:t>2021-02-04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36F0A68-F466-439D-8DF0-1A7F8B680C6B}"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9FE84DD-7592-44CF-A74E-CF779569DF1D}" type="datetimeFigureOut">
              <a:rPr lang="en-CA" smtClean="0"/>
              <a:t>2021-02-04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36F0A68-F466-439D-8DF0-1A7F8B680C6B}"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9FE84DD-7592-44CF-A74E-CF779569DF1D}" type="datetimeFigureOut">
              <a:rPr lang="en-CA" smtClean="0"/>
              <a:t>2021-02-04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136F0A68-F466-439D-8DF0-1A7F8B680C6B}"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FE84DD-7592-44CF-A74E-CF779569DF1D}" type="datetimeFigureOut">
              <a:rPr lang="en-CA" smtClean="0"/>
              <a:t>2021-02-04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136F0A68-F466-439D-8DF0-1A7F8B680C6B}"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9FE84DD-7592-44CF-A74E-CF779569DF1D}" type="datetimeFigureOut">
              <a:rPr lang="en-CA" smtClean="0"/>
              <a:t>2021-02-04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36F0A68-F466-439D-8DF0-1A7F8B680C6B}"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9FE84DD-7592-44CF-A74E-CF779569DF1D}" type="datetimeFigureOut">
              <a:rPr lang="en-CA" smtClean="0"/>
              <a:t>2021-02-04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077200" y="6356350"/>
            <a:ext cx="609600" cy="365125"/>
          </a:xfrm>
        </p:spPr>
        <p:txBody>
          <a:bodyPr/>
          <a:lstStyle/>
          <a:p>
            <a:fld id="{136F0A68-F466-439D-8DF0-1A7F8B680C6B}" type="slidenum">
              <a:rPr lang="en-CA" smtClean="0"/>
              <a:t>‹#›</a:t>
            </a:fld>
            <a:endParaRPr lang="en-C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E84DD-7592-44CF-A74E-CF779569DF1D}" type="datetimeFigureOut">
              <a:rPr lang="en-CA" smtClean="0"/>
              <a:t>2021-02-04</a:t>
            </a:fld>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36F0A68-F466-439D-8DF0-1A7F8B680C6B}" type="slidenum">
              <a:rPr lang="en-CA" smtClean="0"/>
              <a:t>‹#›</a:t>
            </a:fld>
            <a:endParaRPr lang="en-C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www.snowcrystals.com/videos/j0323r5-480h.mp4"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5.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6.jpeg"/><Relationship Id="rId4" Type="http://schemas.openxmlformats.org/officeDocument/2006/relationships/hyperlink" Target="http://www.snowcrystals.com/guide/guide.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Snowflake Identification with Children</a:t>
            </a:r>
            <a:endParaRPr lang="en-CA" dirty="0"/>
          </a:p>
        </p:txBody>
      </p:sp>
      <p:sp>
        <p:nvSpPr>
          <p:cNvPr id="3" name="Subtitle 2"/>
          <p:cNvSpPr>
            <a:spLocks noGrp="1"/>
          </p:cNvSpPr>
          <p:nvPr>
            <p:ph type="subTitle" idx="1"/>
          </p:nvPr>
        </p:nvSpPr>
        <p:spPr/>
        <p:txBody>
          <a:bodyPr/>
          <a:lstStyle/>
          <a:p>
            <a:r>
              <a:rPr lang="en-CA" dirty="0" smtClean="0"/>
              <a:t>Madeleine Baisburd</a:t>
            </a:r>
            <a:endParaRPr lang="en-CA" dirty="0"/>
          </a:p>
        </p:txBody>
      </p:sp>
      <p:pic>
        <p:nvPicPr>
          <p:cNvPr id="1032" name="Picture 8" descr="http://www.snowcrystals.com/photos/i0118a097c1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276872"/>
            <a:ext cx="3477676" cy="38580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7544" y="6265267"/>
            <a:ext cx="4320480" cy="461665"/>
          </a:xfrm>
          <a:prstGeom prst="rect">
            <a:avLst/>
          </a:prstGeom>
          <a:noFill/>
        </p:spPr>
        <p:txBody>
          <a:bodyPr wrap="square" rtlCol="0">
            <a:spAutoFit/>
          </a:bodyPr>
          <a:lstStyle/>
          <a:p>
            <a:r>
              <a:rPr lang="en-CA" sz="1200" dirty="0" smtClean="0"/>
              <a:t>* All photographs of snowflakes credited to Kenneth </a:t>
            </a:r>
            <a:r>
              <a:rPr lang="en-CA" sz="1200" dirty="0" err="1" smtClean="0"/>
              <a:t>Libbrecht</a:t>
            </a:r>
            <a:r>
              <a:rPr lang="en-CA" sz="1200" dirty="0" smtClean="0"/>
              <a:t> from his educational website, SnowCrystals.com *</a:t>
            </a:r>
            <a:endParaRPr lang="en-CA" sz="1200" dirty="0"/>
          </a:p>
        </p:txBody>
      </p:sp>
      <p:pic>
        <p:nvPicPr>
          <p:cNvPr id="1034" name="Picture 10" descr="Image result for snowflake under a magnifying glass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3869916"/>
            <a:ext cx="3501578" cy="2626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831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Image result for snowflake identification ch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6" descr="Image result for snowflake identification ch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8" descr="https://thumbs-prod.si-cdn.com/efuXa3sVXKds-gV1I1YzZZQcL3w=/fit-in/1072x0/https:/public-media.si-cdn.com/cms_page_media/2014/12/30/The-Shapes-of-Snowflakes.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10" descr="https://thumbs-prod.si-cdn.com/efuXa3sVXKds-gV1I1YzZZQcL3w=/fit-in/1072x0/https:/public-media.si-cdn.com/cms_page_media/2014/12/30/The-Shapes-of-Snowflakes.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1268" name="Picture 4" descr="http://www.snowcrystals.com/photos/i0120a001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847" y="1772816"/>
            <a:ext cx="4608476" cy="42079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436096" y="1772816"/>
            <a:ext cx="3528392" cy="3970318"/>
          </a:xfrm>
          <a:prstGeom prst="rect">
            <a:avLst/>
          </a:prstGeom>
          <a:noFill/>
        </p:spPr>
        <p:txBody>
          <a:bodyPr wrap="square" rtlCol="0">
            <a:spAutoFit/>
          </a:bodyPr>
          <a:lstStyle/>
          <a:p>
            <a:r>
              <a:rPr lang="en-CA" dirty="0" smtClean="0"/>
              <a:t>Get out there and Conquer the Cold!</a:t>
            </a:r>
          </a:p>
          <a:p>
            <a:endParaRPr lang="en-CA" dirty="0"/>
          </a:p>
          <a:p>
            <a:r>
              <a:rPr lang="en-CA" dirty="0" smtClean="0"/>
              <a:t>Catch and identify snowflakes with children all winter long!!</a:t>
            </a:r>
          </a:p>
          <a:p>
            <a:endParaRPr lang="en-CA" dirty="0"/>
          </a:p>
          <a:p>
            <a:r>
              <a:rPr lang="en-CA" dirty="0" smtClean="0"/>
              <a:t>List of online resources available on the Manitoba Nature Summit website and also posted in the ZOOM chat box.</a:t>
            </a:r>
          </a:p>
          <a:p>
            <a:endParaRPr lang="en-CA" dirty="0"/>
          </a:p>
          <a:p>
            <a:r>
              <a:rPr lang="en-CA" dirty="0" smtClean="0"/>
              <a:t>Questions?  </a:t>
            </a:r>
          </a:p>
          <a:p>
            <a:endParaRPr lang="en-CA" dirty="0"/>
          </a:p>
          <a:p>
            <a:r>
              <a:rPr lang="en-CA" dirty="0" smtClean="0"/>
              <a:t>Want to add something??</a:t>
            </a:r>
          </a:p>
        </p:txBody>
      </p:sp>
    </p:spTree>
    <p:extLst>
      <p:ext uri="{BB962C8B-B14F-4D97-AF65-F5344CB8AC3E}">
        <p14:creationId xmlns:p14="http://schemas.microsoft.com/office/powerpoint/2010/main" val="3067843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nowflakes on black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0201" y="2132855"/>
            <a:ext cx="5355591" cy="44685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nowflakes on black 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7" y="2132856"/>
            <a:ext cx="2809875" cy="21145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nowflakes on black pap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7" y="4437112"/>
            <a:ext cx="2771905" cy="21643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9552" y="908720"/>
            <a:ext cx="8256240" cy="861774"/>
          </a:xfrm>
          <a:prstGeom prst="rect">
            <a:avLst/>
          </a:prstGeom>
          <a:noFill/>
        </p:spPr>
        <p:txBody>
          <a:bodyPr wrap="square" rtlCol="0">
            <a:spAutoFit/>
          </a:bodyPr>
          <a:lstStyle/>
          <a:p>
            <a:r>
              <a:rPr lang="en-CA" dirty="0" smtClean="0"/>
              <a:t>Step 1:  Make Snow Catchers</a:t>
            </a:r>
          </a:p>
          <a:p>
            <a:r>
              <a:rPr lang="en-CA" dirty="0"/>
              <a:t>	</a:t>
            </a:r>
            <a:r>
              <a:rPr lang="en-CA" dirty="0" smtClean="0"/>
              <a:t>- </a:t>
            </a:r>
            <a:r>
              <a:rPr lang="en-CA" sz="1400" dirty="0" smtClean="0"/>
              <a:t>Construction Paper, Fun Foam, Felt, Cardboard; can become a craft of its own!</a:t>
            </a:r>
          </a:p>
          <a:p>
            <a:r>
              <a:rPr lang="en-CA" sz="1400" b="1" u="sng" dirty="0" smtClean="0"/>
              <a:t>***Make sure your snow catcher has been frozen!!</a:t>
            </a:r>
            <a:endParaRPr lang="en-CA" b="1" u="sng" dirty="0" smtClean="0"/>
          </a:p>
        </p:txBody>
      </p:sp>
    </p:spTree>
    <p:extLst>
      <p:ext uri="{BB962C8B-B14F-4D97-AF65-F5344CB8AC3E}">
        <p14:creationId xmlns:p14="http://schemas.microsoft.com/office/powerpoint/2010/main" val="3597176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908720"/>
            <a:ext cx="8256240" cy="861774"/>
          </a:xfrm>
          <a:prstGeom prst="rect">
            <a:avLst/>
          </a:prstGeom>
          <a:noFill/>
        </p:spPr>
        <p:txBody>
          <a:bodyPr wrap="square" rtlCol="0">
            <a:spAutoFit/>
          </a:bodyPr>
          <a:lstStyle/>
          <a:p>
            <a:r>
              <a:rPr lang="en-CA" dirty="0" smtClean="0"/>
              <a:t>Step 2:  Wait for Falling Snow</a:t>
            </a:r>
          </a:p>
          <a:p>
            <a:r>
              <a:rPr lang="en-CA" dirty="0"/>
              <a:t>	</a:t>
            </a:r>
            <a:r>
              <a:rPr lang="en-CA" dirty="0" smtClean="0"/>
              <a:t>- </a:t>
            </a:r>
            <a:r>
              <a:rPr lang="en-CA" sz="1400" dirty="0" smtClean="0"/>
              <a:t>Ideal without wind; can try snow from the ground but more likely the crystals will be 	broken or compacted; can become an interesting comparison!</a:t>
            </a:r>
          </a:p>
        </p:txBody>
      </p:sp>
      <p:pic>
        <p:nvPicPr>
          <p:cNvPr id="3074" name="Picture 2" descr="Image result for falling sn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709" y="2132856"/>
            <a:ext cx="7081926" cy="398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934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908720"/>
            <a:ext cx="8256240" cy="861774"/>
          </a:xfrm>
          <a:prstGeom prst="rect">
            <a:avLst/>
          </a:prstGeom>
          <a:noFill/>
        </p:spPr>
        <p:txBody>
          <a:bodyPr wrap="square" rtlCol="0">
            <a:spAutoFit/>
          </a:bodyPr>
          <a:lstStyle/>
          <a:p>
            <a:r>
              <a:rPr lang="en-CA" dirty="0" smtClean="0"/>
              <a:t>Step 3:  Magnify!</a:t>
            </a:r>
          </a:p>
          <a:p>
            <a:r>
              <a:rPr lang="en-CA" dirty="0"/>
              <a:t>	</a:t>
            </a:r>
            <a:r>
              <a:rPr lang="en-CA" dirty="0" smtClean="0"/>
              <a:t>- </a:t>
            </a:r>
            <a:r>
              <a:rPr lang="en-CA" sz="1400" dirty="0" smtClean="0"/>
              <a:t>Use magnifying lenses (also important to have them frozen); use a digital microscope like 	</a:t>
            </a:r>
            <a:r>
              <a:rPr lang="en-CA" sz="1400" dirty="0" err="1" smtClean="0"/>
              <a:t>Zoomy</a:t>
            </a:r>
            <a:r>
              <a:rPr lang="en-CA" sz="1400" dirty="0" smtClean="0"/>
              <a:t> inside a cooler in your learning space?</a:t>
            </a:r>
          </a:p>
        </p:txBody>
      </p:sp>
      <p:pic>
        <p:nvPicPr>
          <p:cNvPr id="4098" name="Picture 2" descr="Image result for snowflake under a magnifying gl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734" y="2348880"/>
            <a:ext cx="6619875" cy="3009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003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908720"/>
            <a:ext cx="8256240" cy="861774"/>
          </a:xfrm>
          <a:prstGeom prst="rect">
            <a:avLst/>
          </a:prstGeom>
          <a:noFill/>
        </p:spPr>
        <p:txBody>
          <a:bodyPr wrap="square" rtlCol="0">
            <a:spAutoFit/>
          </a:bodyPr>
          <a:lstStyle/>
          <a:p>
            <a:r>
              <a:rPr lang="en-CA" dirty="0" smtClean="0"/>
              <a:t>Step 4:  Document</a:t>
            </a:r>
          </a:p>
          <a:p>
            <a:r>
              <a:rPr lang="en-CA" dirty="0" smtClean="0"/>
              <a:t>	- </a:t>
            </a:r>
            <a:r>
              <a:rPr lang="en-CA" sz="1400" dirty="0" smtClean="0"/>
              <a:t>Sketch snowflakes, if warm enough; try snowflake photography; check off snowflake shapes 	on a chart; or just enjoy looking at them and letting them go!</a:t>
            </a:r>
          </a:p>
        </p:txBody>
      </p:sp>
      <p:pic>
        <p:nvPicPr>
          <p:cNvPr id="5122" name="Picture 2" descr="Pencil drawings of snowflak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988840"/>
            <a:ext cx="2304256" cy="229503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smartphone snowflake photograph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4437112"/>
            <a:ext cx="3558435" cy="200162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its.caltech.edu/~atomic/snowcrystals/class/xsnowtypes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672" y="1916831"/>
            <a:ext cx="3216696" cy="4678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946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908720"/>
            <a:ext cx="8256240" cy="1354217"/>
          </a:xfrm>
          <a:prstGeom prst="rect">
            <a:avLst/>
          </a:prstGeom>
          <a:noFill/>
        </p:spPr>
        <p:txBody>
          <a:bodyPr wrap="square" rtlCol="0">
            <a:spAutoFit/>
          </a:bodyPr>
          <a:lstStyle/>
          <a:p>
            <a:r>
              <a:rPr lang="en-CA" dirty="0" smtClean="0"/>
              <a:t>Step 4:  Science Connections</a:t>
            </a:r>
          </a:p>
          <a:p>
            <a:endParaRPr lang="en-CA" dirty="0" smtClean="0"/>
          </a:p>
          <a:p>
            <a:r>
              <a:rPr lang="en-CA" dirty="0" smtClean="0"/>
              <a:t>	- </a:t>
            </a:r>
            <a:r>
              <a:rPr lang="en-CA" sz="1400" dirty="0" smtClean="0"/>
              <a:t>Snowflakes form from tiny ice crystals and grow into different shapes depending </a:t>
            </a:r>
          </a:p>
          <a:p>
            <a:r>
              <a:rPr lang="en-CA" sz="1400" dirty="0" smtClean="0"/>
              <a:t>	on temperature and moisture (</a:t>
            </a:r>
            <a:r>
              <a:rPr lang="en-CA" sz="1400" dirty="0" smtClean="0">
                <a:hlinkClick r:id="rId3"/>
              </a:rPr>
              <a:t>here is a video</a:t>
            </a:r>
            <a:r>
              <a:rPr lang="en-CA" sz="1400" dirty="0" smtClean="0"/>
              <a:t>).  The broadest categories of snowflakes are:</a:t>
            </a:r>
          </a:p>
          <a:p>
            <a:endParaRPr lang="en-CA" sz="1400" dirty="0"/>
          </a:p>
        </p:txBody>
      </p:sp>
      <p:pic>
        <p:nvPicPr>
          <p:cNvPr id="6146" name="Picture 2" descr="http://www.snowcrystals.com/photos/i0120b112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3203240"/>
            <a:ext cx="3384376" cy="327861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snowcrystals.com/photos/f0105b234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048" y="3203240"/>
            <a:ext cx="3689340" cy="327861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23528" y="2564904"/>
            <a:ext cx="3384376" cy="646331"/>
          </a:xfrm>
          <a:prstGeom prst="rect">
            <a:avLst/>
          </a:prstGeom>
          <a:noFill/>
        </p:spPr>
        <p:txBody>
          <a:bodyPr wrap="square" rtlCol="0">
            <a:spAutoFit/>
          </a:bodyPr>
          <a:lstStyle/>
          <a:p>
            <a:pPr algn="ctr"/>
            <a:r>
              <a:rPr lang="en-CA" dirty="0" smtClean="0"/>
              <a:t>Plates</a:t>
            </a:r>
          </a:p>
          <a:p>
            <a:pPr algn="ctr"/>
            <a:r>
              <a:rPr lang="en-CA" dirty="0" smtClean="0"/>
              <a:t>(flat)</a:t>
            </a:r>
            <a:endParaRPr lang="en-CA" dirty="0"/>
          </a:p>
        </p:txBody>
      </p:sp>
      <p:sp>
        <p:nvSpPr>
          <p:cNvPr id="11" name="TextBox 10"/>
          <p:cNvSpPr txBox="1"/>
          <p:nvPr/>
        </p:nvSpPr>
        <p:spPr>
          <a:xfrm>
            <a:off x="5156530" y="2564904"/>
            <a:ext cx="3384376" cy="646331"/>
          </a:xfrm>
          <a:prstGeom prst="rect">
            <a:avLst/>
          </a:prstGeom>
          <a:noFill/>
        </p:spPr>
        <p:txBody>
          <a:bodyPr wrap="square" rtlCol="0">
            <a:spAutoFit/>
          </a:bodyPr>
          <a:lstStyle/>
          <a:p>
            <a:pPr algn="ctr"/>
            <a:r>
              <a:rPr lang="en-CA" dirty="0" smtClean="0"/>
              <a:t>Dendrites</a:t>
            </a:r>
          </a:p>
          <a:p>
            <a:pPr algn="ctr"/>
            <a:r>
              <a:rPr lang="en-CA" dirty="0" smtClean="0"/>
              <a:t>(“tree”-like)</a:t>
            </a:r>
            <a:endParaRPr lang="en-CA" dirty="0"/>
          </a:p>
        </p:txBody>
      </p:sp>
      <p:sp>
        <p:nvSpPr>
          <p:cNvPr id="4" name="TextBox 3"/>
          <p:cNvSpPr txBox="1"/>
          <p:nvPr/>
        </p:nvSpPr>
        <p:spPr>
          <a:xfrm>
            <a:off x="3779912" y="3203240"/>
            <a:ext cx="1152128" cy="2308324"/>
          </a:xfrm>
          <a:prstGeom prst="rect">
            <a:avLst/>
          </a:prstGeom>
          <a:noFill/>
        </p:spPr>
        <p:txBody>
          <a:bodyPr wrap="square" rtlCol="0">
            <a:spAutoFit/>
          </a:bodyPr>
          <a:lstStyle/>
          <a:p>
            <a:r>
              <a:rPr lang="en-CA" dirty="0" smtClean="0"/>
              <a:t>Plates and Dendrite flakes most often both have 6 sides</a:t>
            </a:r>
            <a:endParaRPr lang="en-CA" dirty="0"/>
          </a:p>
        </p:txBody>
      </p:sp>
    </p:spTree>
    <p:extLst>
      <p:ext uri="{BB962C8B-B14F-4D97-AF65-F5344CB8AC3E}">
        <p14:creationId xmlns:p14="http://schemas.microsoft.com/office/powerpoint/2010/main" val="955942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908720"/>
            <a:ext cx="8256240" cy="800219"/>
          </a:xfrm>
          <a:prstGeom prst="rect">
            <a:avLst/>
          </a:prstGeom>
          <a:noFill/>
        </p:spPr>
        <p:txBody>
          <a:bodyPr wrap="square" rtlCol="0">
            <a:spAutoFit/>
          </a:bodyPr>
          <a:lstStyle/>
          <a:p>
            <a:r>
              <a:rPr lang="en-CA" dirty="0" smtClean="0"/>
              <a:t>Step 4:  Science Connections</a:t>
            </a:r>
          </a:p>
          <a:p>
            <a:r>
              <a:rPr lang="en-CA" sz="1400" dirty="0"/>
              <a:t>	</a:t>
            </a:r>
            <a:r>
              <a:rPr lang="en-CA" sz="1400" dirty="0" smtClean="0"/>
              <a:t>- There are also many other shapes—some of them building blocks, some of them more </a:t>
            </a:r>
          </a:p>
          <a:p>
            <a:r>
              <a:rPr lang="en-CA" sz="1400" dirty="0"/>
              <a:t>	</a:t>
            </a:r>
            <a:r>
              <a:rPr lang="en-CA" sz="1400" dirty="0" smtClean="0"/>
              <a:t>complex.</a:t>
            </a:r>
          </a:p>
        </p:txBody>
      </p:sp>
      <p:sp>
        <p:nvSpPr>
          <p:cNvPr id="3" name="AutoShape 4" descr="Image result for snowflake identification ch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6" descr="Image result for snowflake identification ch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8" descr="https://thumbs-prod.si-cdn.com/efuXa3sVXKds-gV1I1YzZZQcL3w=/fit-in/1072x0/https:/public-media.si-cdn.com/cms_page_media/2014/12/30/The-Shapes-of-Snowflakes.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10" descr="https://thumbs-prod.si-cdn.com/efuXa3sVXKds-gV1I1YzZZQcL3w=/fit-in/1072x0/https:/public-media.si-cdn.com/cms_page_media/2014/12/30/The-Shapes-of-Snowflakes.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182" name="Picture 14" descr="http://www.snowcrystals.com/science/Snowflake%20Morpholog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5324" y="1741658"/>
            <a:ext cx="6264696" cy="4778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460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908720"/>
            <a:ext cx="8256240" cy="584775"/>
          </a:xfrm>
          <a:prstGeom prst="rect">
            <a:avLst/>
          </a:prstGeom>
          <a:noFill/>
        </p:spPr>
        <p:txBody>
          <a:bodyPr wrap="square" rtlCol="0">
            <a:spAutoFit/>
          </a:bodyPr>
          <a:lstStyle/>
          <a:p>
            <a:r>
              <a:rPr lang="en-CA" dirty="0" smtClean="0"/>
              <a:t>Step 4:  Science Connections</a:t>
            </a:r>
          </a:p>
          <a:p>
            <a:r>
              <a:rPr lang="en-CA" sz="1400" dirty="0"/>
              <a:t>	</a:t>
            </a:r>
            <a:r>
              <a:rPr lang="en-CA" sz="1400" dirty="0" smtClean="0"/>
              <a:t>- Here is a field guide to snowflakes; for more information visit </a:t>
            </a:r>
            <a:r>
              <a:rPr lang="en-CA" sz="1400" dirty="0" smtClean="0">
                <a:hlinkClick r:id="rId4"/>
              </a:rPr>
              <a:t>SnowCrystals.com</a:t>
            </a:r>
            <a:endParaRPr lang="en-CA" sz="1400" dirty="0" smtClean="0"/>
          </a:p>
        </p:txBody>
      </p:sp>
      <p:sp>
        <p:nvSpPr>
          <p:cNvPr id="3" name="AutoShape 4" descr="Image result for snowflake identification ch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6" descr="Image result for snowflake identification ch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8" descr="https://thumbs-prod.si-cdn.com/efuXa3sVXKds-gV1I1YzZZQcL3w=/fit-in/1072x0/https:/public-media.si-cdn.com/cms_page_media/2014/12/30/The-Shapes-of-Snowflakes.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10" descr="https://thumbs-prod.si-cdn.com/efuXa3sVXKds-gV1I1YzZZQcL3w=/fit-in/1072x0/https:/public-media.si-cdn.com/cms_page_media/2014/12/30/The-Shapes-of-Snowflakes.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9218" name="Picture 2" descr="http://www.snowcrystals.com/guide/snowtypes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1516240"/>
            <a:ext cx="3456384" cy="51766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extLst>
              <p:ext uri="{D42A27DB-BD31-4B8C-83A1-F6EECF244321}">
                <p14:modId xmlns:p14="http://schemas.microsoft.com/office/powerpoint/2010/main" val="2260457109"/>
              </p:ext>
            </p:extLst>
          </p:nvPr>
        </p:nvGraphicFramePr>
        <p:xfrm>
          <a:off x="4714329" y="1516240"/>
          <a:ext cx="4081463" cy="5282378"/>
        </p:xfrm>
        <a:graphic>
          <a:graphicData uri="http://schemas.openxmlformats.org/presentationml/2006/ole">
            <mc:AlternateContent xmlns:mc="http://schemas.openxmlformats.org/markup-compatibility/2006">
              <mc:Choice xmlns:v="urn:schemas-microsoft-com:vml" Requires="v">
                <p:oleObj spid="_x0000_s9227" name="Acrobat Document" r:id="rId6" imgW="5829300" imgH="7543689" progId="Acrobat.Document.11">
                  <p:embed/>
                </p:oleObj>
              </mc:Choice>
              <mc:Fallback>
                <p:oleObj name="Acrobat Document" r:id="rId6" imgW="5829300" imgH="7543689" progId="Acrobat.Document.11">
                  <p:embed/>
                  <p:pic>
                    <p:nvPicPr>
                      <p:cNvPr id="0" name=""/>
                      <p:cNvPicPr/>
                      <p:nvPr/>
                    </p:nvPicPr>
                    <p:blipFill>
                      <a:blip r:embed="rId7"/>
                      <a:stretch>
                        <a:fillRect/>
                      </a:stretch>
                    </p:blipFill>
                    <p:spPr>
                      <a:xfrm>
                        <a:off x="4714329" y="1516240"/>
                        <a:ext cx="4081463" cy="5282378"/>
                      </a:xfrm>
                      <a:prstGeom prst="rect">
                        <a:avLst/>
                      </a:prstGeom>
                    </p:spPr>
                  </p:pic>
                </p:oleObj>
              </mc:Fallback>
            </mc:AlternateContent>
          </a:graphicData>
        </a:graphic>
      </p:graphicFrame>
    </p:spTree>
    <p:extLst>
      <p:ext uri="{BB962C8B-B14F-4D97-AF65-F5344CB8AC3E}">
        <p14:creationId xmlns:p14="http://schemas.microsoft.com/office/powerpoint/2010/main" val="739707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908720"/>
            <a:ext cx="8256240" cy="584775"/>
          </a:xfrm>
          <a:prstGeom prst="rect">
            <a:avLst/>
          </a:prstGeom>
          <a:noFill/>
        </p:spPr>
        <p:txBody>
          <a:bodyPr wrap="square" rtlCol="0">
            <a:spAutoFit/>
          </a:bodyPr>
          <a:lstStyle/>
          <a:p>
            <a:r>
              <a:rPr lang="en-CA" dirty="0" smtClean="0"/>
              <a:t>Step 5:  Arts Connections</a:t>
            </a:r>
          </a:p>
          <a:p>
            <a:r>
              <a:rPr lang="en-CA" sz="1400" dirty="0"/>
              <a:t>	</a:t>
            </a:r>
            <a:r>
              <a:rPr lang="en-CA" sz="1400" dirty="0" smtClean="0"/>
              <a:t>- History, Photography, and Art Projects</a:t>
            </a:r>
          </a:p>
        </p:txBody>
      </p:sp>
      <p:sp>
        <p:nvSpPr>
          <p:cNvPr id="3" name="AutoShape 4" descr="Image result for snowflake identification ch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6" descr="Image result for snowflake identification ch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8" descr="https://thumbs-prod.si-cdn.com/efuXa3sVXKds-gV1I1YzZZQcL3w=/fit-in/1072x0/https:/public-media.si-cdn.com/cms_page_media/2014/12/30/The-Shapes-of-Snowflakes.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10" descr="https://thumbs-prod.si-cdn.com/efuXa3sVXKds-gV1I1YzZZQcL3w=/fit-in/1072x0/https:/public-media.si-cdn.com/cms_page_media/2014/12/30/The-Shapes-of-Snowflakes.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246" name="Picture 6" descr="snowflake art and science activities for k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628800"/>
            <a:ext cx="3508400" cy="2338934"/>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mage result for snowflake bentle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7784" y="4040798"/>
            <a:ext cx="4663375" cy="244827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cutout snowflak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006" y="1628800"/>
            <a:ext cx="3219039" cy="4824536"/>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Image result for watercolour snowflak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6102170" y="3627022"/>
            <a:ext cx="3348372"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2376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1648</TotalTime>
  <Words>220</Words>
  <Application>Microsoft Office PowerPoint</Application>
  <PresentationFormat>On-screen Show (4:3)</PresentationFormat>
  <Paragraphs>48</Paragraphs>
  <Slides>10</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Flow</vt:lpstr>
      <vt:lpstr>Adobe Acrobat Document</vt:lpstr>
      <vt:lpstr>Snowflake Identification with Children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26</cp:revision>
  <dcterms:created xsi:type="dcterms:W3CDTF">2021-02-05T01:17:12Z</dcterms:created>
  <dcterms:modified xsi:type="dcterms:W3CDTF">2021-02-06T04:45:48Z</dcterms:modified>
</cp:coreProperties>
</file>