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sldIdLst>
    <p:sldId id="256" r:id="rId2"/>
    <p:sldId id="277" r:id="rId3"/>
    <p:sldId id="257" r:id="rId4"/>
    <p:sldId id="258" r:id="rId5"/>
    <p:sldId id="259" r:id="rId6"/>
    <p:sldId id="260" r:id="rId7"/>
    <p:sldId id="261" r:id="rId8"/>
    <p:sldId id="262" r:id="rId9"/>
    <p:sldId id="306" r:id="rId10"/>
    <p:sldId id="263" r:id="rId11"/>
    <p:sldId id="291" r:id="rId12"/>
    <p:sldId id="264" r:id="rId13"/>
    <p:sldId id="265" r:id="rId14"/>
    <p:sldId id="278" r:id="rId15"/>
    <p:sldId id="268" r:id="rId16"/>
    <p:sldId id="269" r:id="rId17"/>
    <p:sldId id="270" r:id="rId18"/>
    <p:sldId id="273" r:id="rId19"/>
    <p:sldId id="274" r:id="rId20"/>
    <p:sldId id="271" r:id="rId21"/>
    <p:sldId id="295" r:id="rId22"/>
    <p:sldId id="272" r:id="rId23"/>
    <p:sldId id="275" r:id="rId24"/>
    <p:sldId id="276" r:id="rId25"/>
    <p:sldId id="296" r:id="rId26"/>
    <p:sldId id="297" r:id="rId27"/>
    <p:sldId id="310" r:id="rId28"/>
    <p:sldId id="298" r:id="rId29"/>
    <p:sldId id="279" r:id="rId30"/>
    <p:sldId id="280" r:id="rId31"/>
    <p:sldId id="293" r:id="rId32"/>
    <p:sldId id="301" r:id="rId33"/>
    <p:sldId id="294" r:id="rId34"/>
    <p:sldId id="299" r:id="rId35"/>
    <p:sldId id="300" r:id="rId36"/>
    <p:sldId id="302" r:id="rId37"/>
    <p:sldId id="303" r:id="rId38"/>
    <p:sldId id="304" r:id="rId39"/>
    <p:sldId id="305" r:id="rId40"/>
    <p:sldId id="311" r:id="rId41"/>
    <p:sldId id="314" r:id="rId42"/>
    <p:sldId id="313" r:id="rId43"/>
    <p:sldId id="315" r:id="rId44"/>
    <p:sldId id="281" r:id="rId45"/>
    <p:sldId id="282" r:id="rId46"/>
    <p:sldId id="307" r:id="rId47"/>
    <p:sldId id="292" r:id="rId48"/>
    <p:sldId id="308" r:id="rId49"/>
    <p:sldId id="309" r:id="rId50"/>
    <p:sldId id="283" r:id="rId51"/>
    <p:sldId id="288" r:id="rId52"/>
    <p:sldId id="284" r:id="rId53"/>
    <p:sldId id="285" r:id="rId54"/>
    <p:sldId id="289" r:id="rId55"/>
    <p:sldId id="290" r:id="rId56"/>
    <p:sldId id="286" r:id="rId5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3477" autoAdjust="0"/>
  </p:normalViewPr>
  <p:slideViewPr>
    <p:cSldViewPr>
      <p:cViewPr varScale="1">
        <p:scale>
          <a:sx n="54" d="100"/>
          <a:sy n="54" d="100"/>
        </p:scale>
        <p:origin x="1866" y="7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03FD032-D698-4934-9DB2-ECCC93DA5B17}" type="datetimeFigureOut">
              <a:rPr lang="en-CA" smtClean="0"/>
              <a:pPr/>
              <a:t>2014-09-23</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D530E94-9448-43F5-A867-C7E2875B85FC}" type="slidenum">
              <a:rPr lang="en-CA" smtClean="0"/>
              <a:pPr/>
              <a:t>‹#›</a:t>
            </a:fld>
            <a:endParaRPr lang="en-CA"/>
          </a:p>
        </p:txBody>
      </p:sp>
    </p:spTree>
    <p:extLst>
      <p:ext uri="{BB962C8B-B14F-4D97-AF65-F5344CB8AC3E}">
        <p14:creationId xmlns:p14="http://schemas.microsoft.com/office/powerpoint/2010/main" val="21509887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Have participants</a:t>
            </a:r>
            <a:r>
              <a:rPr lang="en-CA" baseline="0" dirty="0" smtClean="0"/>
              <a:t> split into areas as per their tables.  (Maybe label tables ahead of time) so that there are a few tables each doing an area of development.  Use the large wall sticky notes to post on the walls once brainstorming and sharing is complete.  To share, bring up our slides from each area and then ask participants if they have additional ideas to add to the list we present.</a:t>
            </a:r>
            <a:endParaRPr lang="en-CA" dirty="0"/>
          </a:p>
        </p:txBody>
      </p:sp>
      <p:sp>
        <p:nvSpPr>
          <p:cNvPr id="4" name="Slide Number Placeholder 3"/>
          <p:cNvSpPr>
            <a:spLocks noGrp="1"/>
          </p:cNvSpPr>
          <p:nvPr>
            <p:ph type="sldNum" sz="quarter" idx="10"/>
          </p:nvPr>
        </p:nvSpPr>
        <p:spPr/>
        <p:txBody>
          <a:bodyPr/>
          <a:lstStyle/>
          <a:p>
            <a:fld id="{3D530E94-9448-43F5-A867-C7E2875B85FC}" type="slidenum">
              <a:rPr lang="en-CA" smtClean="0"/>
              <a:pPr/>
              <a:t>3</a:t>
            </a:fld>
            <a:endParaRPr lang="en-CA"/>
          </a:p>
        </p:txBody>
      </p:sp>
    </p:spTree>
    <p:extLst>
      <p:ext uri="{BB962C8B-B14F-4D97-AF65-F5344CB8AC3E}">
        <p14:creationId xmlns:p14="http://schemas.microsoft.com/office/powerpoint/2010/main" val="28411646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AutoNum type="arabicPeriod"/>
            </a:pPr>
            <a:r>
              <a:rPr lang="en-CA" dirty="0" smtClean="0"/>
              <a:t>Gathering data:</a:t>
            </a:r>
            <a:r>
              <a:rPr lang="en-CA" baseline="0" dirty="0" smtClean="0"/>
              <a:t>  you are going to want to have some background knowledge in your mind on the benefits or reasoning of why you would like to host a mud day.  Can you find articles relating to Mud Day or Mud Play that offer positive views on the benefits of mud?  What is your internal motivation for hosting a mud day?  Think about who on your team might be the most difficult to bring on board with your idea?  What kind of information can you offer them that might change their minds?</a:t>
            </a:r>
          </a:p>
          <a:p>
            <a:pPr marL="228600" indent="-228600">
              <a:buAutoNum type="arabicPeriod"/>
            </a:pPr>
            <a:r>
              <a:rPr lang="en-CA" baseline="0" dirty="0" smtClean="0"/>
              <a:t>Introduce the idea to the rest of your team:  This may be brought up at a staff meeting where all team members can discuss the information you have uncovered, or a method that works for your team and facility.  Evaluate the reactions, listen to the feedback.  Are the members of your team excited and involved?  Are they apprehensive? </a:t>
            </a:r>
          </a:p>
          <a:p>
            <a:pPr marL="228600" indent="-228600">
              <a:buAutoNum type="arabicPeriod"/>
            </a:pPr>
            <a:r>
              <a:rPr lang="en-CA" baseline="0" dirty="0" smtClean="0"/>
              <a:t>Create an action plan: choose a date, determine who is responsible for which aspects of the day, at what time will you create the mud, how will you ensure that you have materials on hand for children to use to expand their play, at what time do you need to clean up, who will do this, who is going to take pictures, document what children are saying, create the documentation for parents?</a:t>
            </a:r>
          </a:p>
          <a:p>
            <a:pPr marL="228600" indent="-228600">
              <a:buAutoNum type="arabicPeriod"/>
            </a:pPr>
            <a:r>
              <a:rPr lang="en-CA" baseline="0" dirty="0" smtClean="0"/>
              <a:t>How are you going to notify the parents and how will you give them the information?  Email, white board, notes home, etc? </a:t>
            </a:r>
            <a:endParaRPr lang="en-CA" dirty="0"/>
          </a:p>
        </p:txBody>
      </p:sp>
      <p:sp>
        <p:nvSpPr>
          <p:cNvPr id="4" name="Slide Number Placeholder 3"/>
          <p:cNvSpPr>
            <a:spLocks noGrp="1"/>
          </p:cNvSpPr>
          <p:nvPr>
            <p:ph type="sldNum" sz="quarter" idx="10"/>
          </p:nvPr>
        </p:nvSpPr>
        <p:spPr/>
        <p:txBody>
          <a:bodyPr/>
          <a:lstStyle/>
          <a:p>
            <a:fld id="{3D530E94-9448-43F5-A867-C7E2875B85FC}" type="slidenum">
              <a:rPr lang="en-CA" smtClean="0"/>
              <a:pPr/>
              <a:t>24</a:t>
            </a:fld>
            <a:endParaRPr lang="en-CA"/>
          </a:p>
        </p:txBody>
      </p:sp>
    </p:spTree>
    <p:extLst>
      <p:ext uri="{BB962C8B-B14F-4D97-AF65-F5344CB8AC3E}">
        <p14:creationId xmlns:p14="http://schemas.microsoft.com/office/powerpoint/2010/main" val="1362160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3D530E94-9448-43F5-A867-C7E2875B85FC}" type="slidenum">
              <a:rPr lang="en-CA" smtClean="0"/>
              <a:pPr/>
              <a:t>25</a:t>
            </a:fld>
            <a:endParaRPr lang="en-CA"/>
          </a:p>
        </p:txBody>
      </p:sp>
    </p:spTree>
    <p:extLst>
      <p:ext uri="{BB962C8B-B14F-4D97-AF65-F5344CB8AC3E}">
        <p14:creationId xmlns:p14="http://schemas.microsoft.com/office/powerpoint/2010/main" val="25843722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Environmental</a:t>
            </a:r>
            <a:r>
              <a:rPr lang="en-CA" baseline="0" dirty="0" smtClean="0"/>
              <a:t> – </a:t>
            </a:r>
            <a:r>
              <a:rPr lang="en-CA" baseline="0" dirty="0" err="1" smtClean="0"/>
              <a:t>ie</a:t>
            </a:r>
            <a:r>
              <a:rPr lang="en-CA" baseline="0" dirty="0" smtClean="0"/>
              <a:t>. Outdoor tap to use in the creation of mud or use for clean up</a:t>
            </a:r>
          </a:p>
          <a:p>
            <a:pPr>
              <a:buFontTx/>
              <a:buChar char="-"/>
            </a:pPr>
            <a:r>
              <a:rPr lang="en-CA" baseline="0" dirty="0" smtClean="0"/>
              <a:t>Playgrounds that do not have “mud pits”</a:t>
            </a:r>
          </a:p>
          <a:p>
            <a:pPr>
              <a:buFontTx/>
              <a:buChar char="-"/>
            </a:pPr>
            <a:r>
              <a:rPr lang="en-CA" baseline="0" dirty="0" smtClean="0"/>
              <a:t>Weather</a:t>
            </a:r>
          </a:p>
          <a:p>
            <a:pPr>
              <a:buFontTx/>
              <a:buNone/>
            </a:pPr>
            <a:endParaRPr lang="en-CA" baseline="0" dirty="0" smtClean="0"/>
          </a:p>
          <a:p>
            <a:pPr>
              <a:buFontTx/>
              <a:buNone/>
            </a:pPr>
            <a:r>
              <a:rPr lang="en-CA" baseline="0" dirty="0" smtClean="0"/>
              <a:t>Indoor Space – </a:t>
            </a:r>
            <a:r>
              <a:rPr lang="en-CA" baseline="0" dirty="0" err="1" smtClean="0"/>
              <a:t>ie</a:t>
            </a:r>
            <a:r>
              <a:rPr lang="en-CA" baseline="0" dirty="0" smtClean="0"/>
              <a:t>. Clean-up area, carpet, </a:t>
            </a:r>
            <a:r>
              <a:rPr lang="en-CA" baseline="0" dirty="0" err="1" smtClean="0"/>
              <a:t>bathrooming</a:t>
            </a:r>
            <a:r>
              <a:rPr lang="en-CA" baseline="0" dirty="0" smtClean="0"/>
              <a:t> muddy children?</a:t>
            </a:r>
          </a:p>
          <a:p>
            <a:pPr>
              <a:buFontTx/>
              <a:buNone/>
            </a:pPr>
            <a:endParaRPr lang="en-CA" baseline="0" dirty="0" smtClean="0"/>
          </a:p>
          <a:p>
            <a:pPr>
              <a:buFontTx/>
              <a:buNone/>
            </a:pPr>
            <a:r>
              <a:rPr lang="en-CA" baseline="0" dirty="0" smtClean="0"/>
              <a:t>What safety precautions might you have to take?</a:t>
            </a:r>
          </a:p>
          <a:p>
            <a:pPr>
              <a:buFontTx/>
              <a:buNone/>
            </a:pPr>
            <a:endParaRPr lang="en-CA" baseline="0" dirty="0" smtClean="0"/>
          </a:p>
          <a:p>
            <a:pPr>
              <a:buFontTx/>
              <a:buNone/>
            </a:pPr>
            <a:r>
              <a:rPr lang="en-CA" baseline="0" dirty="0" smtClean="0"/>
              <a:t>Any others?</a:t>
            </a:r>
          </a:p>
          <a:p>
            <a:pPr>
              <a:buFontTx/>
              <a:buNone/>
            </a:pPr>
            <a:endParaRPr lang="en-CA" baseline="0" dirty="0" smtClean="0"/>
          </a:p>
          <a:p>
            <a:pPr>
              <a:buFontTx/>
              <a:buNone/>
            </a:pPr>
            <a:endParaRPr lang="en-CA" dirty="0"/>
          </a:p>
        </p:txBody>
      </p:sp>
      <p:sp>
        <p:nvSpPr>
          <p:cNvPr id="4" name="Slide Number Placeholder 3"/>
          <p:cNvSpPr>
            <a:spLocks noGrp="1"/>
          </p:cNvSpPr>
          <p:nvPr>
            <p:ph type="sldNum" sz="quarter" idx="10"/>
          </p:nvPr>
        </p:nvSpPr>
        <p:spPr/>
        <p:txBody>
          <a:bodyPr/>
          <a:lstStyle/>
          <a:p>
            <a:fld id="{3D530E94-9448-43F5-A867-C7E2875B85FC}" type="slidenum">
              <a:rPr lang="en-CA" smtClean="0"/>
              <a:pPr/>
              <a:t>29</a:t>
            </a:fld>
            <a:endParaRPr lang="en-CA"/>
          </a:p>
        </p:txBody>
      </p:sp>
    </p:spTree>
    <p:extLst>
      <p:ext uri="{BB962C8B-B14F-4D97-AF65-F5344CB8AC3E}">
        <p14:creationId xmlns:p14="http://schemas.microsoft.com/office/powerpoint/2010/main" val="23141743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3D530E94-9448-43F5-A867-C7E2875B85FC}" type="slidenum">
              <a:rPr lang="en-CA" smtClean="0"/>
              <a:pPr/>
              <a:t>30</a:t>
            </a:fld>
            <a:endParaRPr lang="en-CA"/>
          </a:p>
        </p:txBody>
      </p:sp>
    </p:spTree>
    <p:extLst>
      <p:ext uri="{BB962C8B-B14F-4D97-AF65-F5344CB8AC3E}">
        <p14:creationId xmlns:p14="http://schemas.microsoft.com/office/powerpoint/2010/main" val="25388807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This can also be</a:t>
            </a:r>
            <a:r>
              <a:rPr lang="en-CA" baseline="0" dirty="0" smtClean="0"/>
              <a:t> implemented using sand.  A different variation of this activity would be to use a variety of different soil types (</a:t>
            </a:r>
            <a:r>
              <a:rPr lang="en-CA" baseline="0" dirty="0" err="1" smtClean="0"/>
              <a:t>ie</a:t>
            </a:r>
            <a:r>
              <a:rPr lang="en-CA" baseline="0" dirty="0" smtClean="0"/>
              <a:t>. black dirt, sand, clay, gravel, etc.) and add water to each in a container that has holes in the bottom (</a:t>
            </a:r>
            <a:r>
              <a:rPr lang="en-CA" baseline="0" dirty="0" err="1" smtClean="0"/>
              <a:t>ie</a:t>
            </a:r>
            <a:r>
              <a:rPr lang="en-CA" baseline="0" dirty="0" smtClean="0"/>
              <a:t>. flower pot), allowing the children to explore the properties of each.  How does each change with the addition of water?  Why might this be?  Talk about the particle sizes, absorption, etc. How do they smell, different? The same?  Which one will dry out fastest in the sun – graph their predictions.  </a:t>
            </a:r>
            <a:endParaRPr lang="en-CA" dirty="0"/>
          </a:p>
        </p:txBody>
      </p:sp>
      <p:sp>
        <p:nvSpPr>
          <p:cNvPr id="4" name="Slide Number Placeholder 3"/>
          <p:cNvSpPr>
            <a:spLocks noGrp="1"/>
          </p:cNvSpPr>
          <p:nvPr>
            <p:ph type="sldNum" sz="quarter" idx="10"/>
          </p:nvPr>
        </p:nvSpPr>
        <p:spPr/>
        <p:txBody>
          <a:bodyPr/>
          <a:lstStyle/>
          <a:p>
            <a:fld id="{3D530E94-9448-43F5-A867-C7E2875B85FC}" type="slidenum">
              <a:rPr lang="en-CA" smtClean="0"/>
              <a:pPr/>
              <a:t>34</a:t>
            </a:fld>
            <a:endParaRPr lang="en-CA"/>
          </a:p>
        </p:txBody>
      </p:sp>
    </p:spTree>
    <p:extLst>
      <p:ext uri="{BB962C8B-B14F-4D97-AF65-F5344CB8AC3E}">
        <p14:creationId xmlns:p14="http://schemas.microsoft.com/office/powerpoint/2010/main" val="15828875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Before adding water</a:t>
            </a:r>
            <a:r>
              <a:rPr lang="en-CA" baseline="0" dirty="0" smtClean="0"/>
              <a:t> to the mud pit or table, use as an archeological dig site.  Stake out the area using popsicle sticks and string.  Offer children brushes, shovels, sifters, etc.  Collect and discuss your findings.</a:t>
            </a:r>
            <a:endParaRPr lang="en-CA" dirty="0" smtClean="0"/>
          </a:p>
          <a:p>
            <a:r>
              <a:rPr lang="en-CA" dirty="0" smtClean="0"/>
              <a:t>You</a:t>
            </a:r>
            <a:r>
              <a:rPr lang="en-CA" baseline="0" dirty="0" smtClean="0"/>
              <a:t> can plan for this ahead of time by hiding items in the mud pit during a rain (</a:t>
            </a:r>
            <a:r>
              <a:rPr lang="en-CA" baseline="0" dirty="0" err="1" smtClean="0"/>
              <a:t>ie</a:t>
            </a:r>
            <a:r>
              <a:rPr lang="en-CA" baseline="0" dirty="0" smtClean="0"/>
              <a:t>. sparkle rocks, </a:t>
            </a:r>
            <a:r>
              <a:rPr lang="en-CA" baseline="0" dirty="0" err="1" smtClean="0"/>
              <a:t>jems</a:t>
            </a:r>
            <a:r>
              <a:rPr lang="en-CA" baseline="0" dirty="0" smtClean="0"/>
              <a:t>, etc) make a treasure map to be used on mud day to find the “treasure!”  Once the treasure has been uncovered, start the prep work for the mud and let the fun continue!</a:t>
            </a:r>
            <a:endParaRPr lang="en-CA" dirty="0"/>
          </a:p>
        </p:txBody>
      </p:sp>
      <p:sp>
        <p:nvSpPr>
          <p:cNvPr id="4" name="Slide Number Placeholder 3"/>
          <p:cNvSpPr>
            <a:spLocks noGrp="1"/>
          </p:cNvSpPr>
          <p:nvPr>
            <p:ph type="sldNum" sz="quarter" idx="10"/>
          </p:nvPr>
        </p:nvSpPr>
        <p:spPr/>
        <p:txBody>
          <a:bodyPr/>
          <a:lstStyle/>
          <a:p>
            <a:fld id="{3D530E94-9448-43F5-A867-C7E2875B85FC}" type="slidenum">
              <a:rPr lang="en-CA" smtClean="0"/>
              <a:pPr/>
              <a:t>35</a:t>
            </a:fld>
            <a:endParaRPr lang="en-CA"/>
          </a:p>
        </p:txBody>
      </p:sp>
    </p:spTree>
    <p:extLst>
      <p:ext uri="{BB962C8B-B14F-4D97-AF65-F5344CB8AC3E}">
        <p14:creationId xmlns:p14="http://schemas.microsoft.com/office/powerpoint/2010/main" val="23794578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This would also be great indoors if you had a drop sheet.  If you have recycled</a:t>
            </a:r>
            <a:r>
              <a:rPr lang="en-CA" baseline="0" dirty="0" smtClean="0"/>
              <a:t> pie plates children can allow their creations to dry and use them as cakes, etc in the outdoor dramatic play space after that.</a:t>
            </a:r>
            <a:endParaRPr lang="en-CA" dirty="0"/>
          </a:p>
        </p:txBody>
      </p:sp>
      <p:sp>
        <p:nvSpPr>
          <p:cNvPr id="4" name="Slide Number Placeholder 3"/>
          <p:cNvSpPr>
            <a:spLocks noGrp="1"/>
          </p:cNvSpPr>
          <p:nvPr>
            <p:ph type="sldNum" sz="quarter" idx="10"/>
          </p:nvPr>
        </p:nvSpPr>
        <p:spPr/>
        <p:txBody>
          <a:bodyPr/>
          <a:lstStyle/>
          <a:p>
            <a:fld id="{3D530E94-9448-43F5-A867-C7E2875B85FC}" type="slidenum">
              <a:rPr lang="en-CA" smtClean="0"/>
              <a:pPr/>
              <a:t>36</a:t>
            </a:fld>
            <a:endParaRPr lang="en-CA"/>
          </a:p>
        </p:txBody>
      </p:sp>
    </p:spTree>
    <p:extLst>
      <p:ext uri="{BB962C8B-B14F-4D97-AF65-F5344CB8AC3E}">
        <p14:creationId xmlns:p14="http://schemas.microsoft.com/office/powerpoint/2010/main" val="28191243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Collect</a:t>
            </a:r>
            <a:r>
              <a:rPr lang="en-CA" baseline="0" dirty="0" smtClean="0"/>
              <a:t> sticks and branches </a:t>
            </a:r>
          </a:p>
          <a:p>
            <a:r>
              <a:rPr lang="en-CA" baseline="0" dirty="0" smtClean="0"/>
              <a:t>Have Twine on hand</a:t>
            </a:r>
          </a:p>
          <a:p>
            <a:endParaRPr lang="en-CA" dirty="0"/>
          </a:p>
        </p:txBody>
      </p:sp>
      <p:sp>
        <p:nvSpPr>
          <p:cNvPr id="4" name="Slide Number Placeholder 3"/>
          <p:cNvSpPr>
            <a:spLocks noGrp="1"/>
          </p:cNvSpPr>
          <p:nvPr>
            <p:ph type="sldNum" sz="quarter" idx="10"/>
          </p:nvPr>
        </p:nvSpPr>
        <p:spPr/>
        <p:txBody>
          <a:bodyPr/>
          <a:lstStyle/>
          <a:p>
            <a:fld id="{3D530E94-9448-43F5-A867-C7E2875B85FC}" type="slidenum">
              <a:rPr lang="en-CA" smtClean="0"/>
              <a:pPr/>
              <a:t>37</a:t>
            </a:fld>
            <a:endParaRPr lang="en-CA"/>
          </a:p>
        </p:txBody>
      </p:sp>
    </p:spTree>
    <p:extLst>
      <p:ext uri="{BB962C8B-B14F-4D97-AF65-F5344CB8AC3E}">
        <p14:creationId xmlns:p14="http://schemas.microsoft.com/office/powerpoint/2010/main" val="6715468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Another</a:t>
            </a:r>
            <a:r>
              <a:rPr lang="en-CA" baseline="0" dirty="0" smtClean="0"/>
              <a:t> variation:</a:t>
            </a:r>
          </a:p>
          <a:p>
            <a:r>
              <a:rPr lang="en-CA" baseline="0" dirty="0" smtClean="0"/>
              <a:t>Mix baking soda, black food coloring and a small amount of water.  Feels like real mud!  Decorate with </a:t>
            </a:r>
            <a:r>
              <a:rPr lang="en-CA" baseline="0" dirty="0" err="1" smtClean="0"/>
              <a:t>kool</a:t>
            </a:r>
            <a:r>
              <a:rPr lang="en-CA" baseline="0" dirty="0" smtClean="0"/>
              <a:t>-aid, colored </a:t>
            </a:r>
            <a:r>
              <a:rPr lang="en-CA" baseline="0" dirty="0" err="1" smtClean="0"/>
              <a:t>epsom</a:t>
            </a:r>
            <a:r>
              <a:rPr lang="en-CA" baseline="0" dirty="0" smtClean="0"/>
              <a:t> salts, sequins, soap flowers, paint in syringes or in icing bags and with gems, flowers, etc.  At the end, give children vinegar in pouring cups, syringes, etc and allow them to see the effects!</a:t>
            </a:r>
            <a:endParaRPr lang="en-CA" dirty="0"/>
          </a:p>
        </p:txBody>
      </p:sp>
      <p:sp>
        <p:nvSpPr>
          <p:cNvPr id="4" name="Slide Number Placeholder 3"/>
          <p:cNvSpPr>
            <a:spLocks noGrp="1"/>
          </p:cNvSpPr>
          <p:nvPr>
            <p:ph type="sldNum" sz="quarter" idx="10"/>
          </p:nvPr>
        </p:nvSpPr>
        <p:spPr/>
        <p:txBody>
          <a:bodyPr/>
          <a:lstStyle/>
          <a:p>
            <a:fld id="{3D530E94-9448-43F5-A867-C7E2875B85FC}" type="slidenum">
              <a:rPr lang="en-CA" smtClean="0"/>
              <a:pPr/>
              <a:t>38</a:t>
            </a:fld>
            <a:endParaRPr lang="en-CA"/>
          </a:p>
        </p:txBody>
      </p:sp>
    </p:spTree>
    <p:extLst>
      <p:ext uri="{BB962C8B-B14F-4D97-AF65-F5344CB8AC3E}">
        <p14:creationId xmlns:p14="http://schemas.microsoft.com/office/powerpoint/2010/main" val="26286694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Offer</a:t>
            </a:r>
            <a:r>
              <a:rPr lang="en-CA" baseline="0" dirty="0" smtClean="0"/>
              <a:t> items including:</a:t>
            </a:r>
          </a:p>
          <a:p>
            <a:r>
              <a:rPr lang="en-CA" baseline="0" dirty="0" smtClean="0"/>
              <a:t>Sticks</a:t>
            </a:r>
          </a:p>
          <a:p>
            <a:r>
              <a:rPr lang="en-CA" baseline="0" dirty="0" smtClean="0"/>
              <a:t>Pine cones and needles</a:t>
            </a:r>
          </a:p>
          <a:p>
            <a:r>
              <a:rPr lang="en-CA" baseline="0" dirty="0" smtClean="0"/>
              <a:t>Shells and stones</a:t>
            </a:r>
          </a:p>
          <a:p>
            <a:r>
              <a:rPr lang="en-CA" baseline="0" dirty="0" smtClean="0"/>
              <a:t>Leaves</a:t>
            </a:r>
          </a:p>
          <a:p>
            <a:r>
              <a:rPr lang="en-CA" baseline="0" dirty="0" smtClean="0"/>
              <a:t>Cups or pie plates of mud</a:t>
            </a:r>
          </a:p>
          <a:p>
            <a:r>
              <a:rPr lang="en-CA" baseline="0" dirty="0" smtClean="0"/>
              <a:t>Food coloring, ground chalk, paint, </a:t>
            </a:r>
            <a:r>
              <a:rPr lang="en-CA" baseline="0" dirty="0" err="1" smtClean="0"/>
              <a:t>kool</a:t>
            </a:r>
            <a:r>
              <a:rPr lang="en-CA" baseline="0" dirty="0" smtClean="0"/>
              <a:t>-aid</a:t>
            </a:r>
          </a:p>
          <a:p>
            <a:r>
              <a:rPr lang="en-CA" baseline="0" dirty="0" smtClean="0"/>
              <a:t>Canvas or paper on the fence</a:t>
            </a:r>
          </a:p>
          <a:p>
            <a:r>
              <a:rPr lang="en-CA" baseline="0" dirty="0" smtClean="0"/>
              <a:t>Smocks if desired</a:t>
            </a:r>
            <a:endParaRPr lang="en-CA" dirty="0"/>
          </a:p>
        </p:txBody>
      </p:sp>
      <p:sp>
        <p:nvSpPr>
          <p:cNvPr id="4" name="Slide Number Placeholder 3"/>
          <p:cNvSpPr>
            <a:spLocks noGrp="1"/>
          </p:cNvSpPr>
          <p:nvPr>
            <p:ph type="sldNum" sz="quarter" idx="10"/>
          </p:nvPr>
        </p:nvSpPr>
        <p:spPr/>
        <p:txBody>
          <a:bodyPr/>
          <a:lstStyle/>
          <a:p>
            <a:fld id="{3D530E94-9448-43F5-A867-C7E2875B85FC}" type="slidenum">
              <a:rPr lang="en-CA" smtClean="0"/>
              <a:pPr/>
              <a:t>39</a:t>
            </a:fld>
            <a:endParaRPr lang="en-CA"/>
          </a:p>
        </p:txBody>
      </p:sp>
    </p:spTree>
    <p:extLst>
      <p:ext uri="{BB962C8B-B14F-4D97-AF65-F5344CB8AC3E}">
        <p14:creationId xmlns:p14="http://schemas.microsoft.com/office/powerpoint/2010/main" val="25002413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Were</a:t>
            </a:r>
            <a:r>
              <a:rPr lang="en-CA" baseline="0" dirty="0" smtClean="0"/>
              <a:t> there any additional health benefits that were brought forward at the table discussion?</a:t>
            </a:r>
            <a:endParaRPr lang="en-CA" dirty="0"/>
          </a:p>
        </p:txBody>
      </p:sp>
      <p:sp>
        <p:nvSpPr>
          <p:cNvPr id="4" name="Slide Number Placeholder 3"/>
          <p:cNvSpPr>
            <a:spLocks noGrp="1"/>
          </p:cNvSpPr>
          <p:nvPr>
            <p:ph type="sldNum" sz="quarter" idx="10"/>
          </p:nvPr>
        </p:nvSpPr>
        <p:spPr/>
        <p:txBody>
          <a:bodyPr/>
          <a:lstStyle/>
          <a:p>
            <a:fld id="{3D530E94-9448-43F5-A867-C7E2875B85FC}" type="slidenum">
              <a:rPr lang="en-CA" smtClean="0"/>
              <a:pPr/>
              <a:t>4</a:t>
            </a:fld>
            <a:endParaRPr lang="en-CA"/>
          </a:p>
        </p:txBody>
      </p:sp>
    </p:spTree>
    <p:extLst>
      <p:ext uri="{BB962C8B-B14F-4D97-AF65-F5344CB8AC3E}">
        <p14:creationId xmlns:p14="http://schemas.microsoft.com/office/powerpoint/2010/main" val="26658597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3D530E94-9448-43F5-A867-C7E2875B85FC}" type="slidenum">
              <a:rPr lang="en-CA" smtClean="0"/>
              <a:pPr/>
              <a:t>42</a:t>
            </a:fld>
            <a:endParaRPr lang="en-CA"/>
          </a:p>
        </p:txBody>
      </p:sp>
    </p:spTree>
    <p:extLst>
      <p:ext uri="{BB962C8B-B14F-4D97-AF65-F5344CB8AC3E}">
        <p14:creationId xmlns:p14="http://schemas.microsoft.com/office/powerpoint/2010/main" val="40915291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3D530E94-9448-43F5-A867-C7E2875B85FC}" type="slidenum">
              <a:rPr lang="en-CA" smtClean="0"/>
              <a:pPr/>
              <a:t>44</a:t>
            </a:fld>
            <a:endParaRPr lang="en-CA" dirty="0"/>
          </a:p>
        </p:txBody>
      </p:sp>
    </p:spTree>
    <p:extLst>
      <p:ext uri="{BB962C8B-B14F-4D97-AF65-F5344CB8AC3E}">
        <p14:creationId xmlns:p14="http://schemas.microsoft.com/office/powerpoint/2010/main" val="349435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3D530E94-9448-43F5-A867-C7E2875B85FC}" type="slidenum">
              <a:rPr lang="en-CA" smtClean="0"/>
              <a:pPr/>
              <a:t>50</a:t>
            </a:fld>
            <a:endParaRPr lang="en-CA" dirty="0"/>
          </a:p>
        </p:txBody>
      </p:sp>
    </p:spTree>
    <p:extLst>
      <p:ext uri="{BB962C8B-B14F-4D97-AF65-F5344CB8AC3E}">
        <p14:creationId xmlns:p14="http://schemas.microsoft.com/office/powerpoint/2010/main" val="41473628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Pictures, ideas for write-ups,</a:t>
            </a:r>
            <a:r>
              <a:rPr lang="en-CA" baseline="0" dirty="0" smtClean="0"/>
              <a:t> words to add, key points to share with parents</a:t>
            </a:r>
          </a:p>
          <a:p>
            <a:r>
              <a:rPr lang="en-CA" baseline="0" dirty="0" smtClean="0"/>
              <a:t>Different methods of documentation – Picture Frames, Write-ups and Pictures, Digital Frames with </a:t>
            </a:r>
            <a:r>
              <a:rPr lang="en-CA" baseline="0" dirty="0" err="1" smtClean="0"/>
              <a:t>pics</a:t>
            </a:r>
            <a:r>
              <a:rPr lang="en-CA" baseline="0" dirty="0" smtClean="0"/>
              <a:t> and Video, Individual child write ups and muddy hand prints, etc.</a:t>
            </a:r>
            <a:endParaRPr lang="en-CA" dirty="0"/>
          </a:p>
        </p:txBody>
      </p:sp>
      <p:sp>
        <p:nvSpPr>
          <p:cNvPr id="4" name="Slide Number Placeholder 3"/>
          <p:cNvSpPr>
            <a:spLocks noGrp="1"/>
          </p:cNvSpPr>
          <p:nvPr>
            <p:ph type="sldNum" sz="quarter" idx="10"/>
          </p:nvPr>
        </p:nvSpPr>
        <p:spPr/>
        <p:txBody>
          <a:bodyPr/>
          <a:lstStyle/>
          <a:p>
            <a:fld id="{3D530E94-9448-43F5-A867-C7E2875B85FC}" type="slidenum">
              <a:rPr lang="en-CA" smtClean="0"/>
              <a:pPr/>
              <a:t>52</a:t>
            </a:fld>
            <a:endParaRPr lang="en-CA"/>
          </a:p>
        </p:txBody>
      </p:sp>
    </p:spTree>
    <p:extLst>
      <p:ext uri="{BB962C8B-B14F-4D97-AF65-F5344CB8AC3E}">
        <p14:creationId xmlns:p14="http://schemas.microsoft.com/office/powerpoint/2010/main" val="33191176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Indoor Mud Play</a:t>
            </a:r>
            <a:endParaRPr lang="en-CA" dirty="0"/>
          </a:p>
        </p:txBody>
      </p:sp>
      <p:sp>
        <p:nvSpPr>
          <p:cNvPr id="4" name="Slide Number Placeholder 3"/>
          <p:cNvSpPr>
            <a:spLocks noGrp="1"/>
          </p:cNvSpPr>
          <p:nvPr>
            <p:ph type="sldNum" sz="quarter" idx="10"/>
          </p:nvPr>
        </p:nvSpPr>
        <p:spPr/>
        <p:txBody>
          <a:bodyPr/>
          <a:lstStyle/>
          <a:p>
            <a:fld id="{3D530E94-9448-43F5-A867-C7E2875B85FC}" type="slidenum">
              <a:rPr lang="en-CA" smtClean="0"/>
              <a:pPr/>
              <a:t>53</a:t>
            </a:fld>
            <a:endParaRPr lang="en-CA"/>
          </a:p>
        </p:txBody>
      </p:sp>
    </p:spTree>
    <p:extLst>
      <p:ext uri="{BB962C8B-B14F-4D97-AF65-F5344CB8AC3E}">
        <p14:creationId xmlns:p14="http://schemas.microsoft.com/office/powerpoint/2010/main" val="31884141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D530E94-9448-43F5-A867-C7E2875B85FC}" type="slidenum">
              <a:rPr lang="en-CA" smtClean="0"/>
              <a:pPr/>
              <a:t>55</a:t>
            </a:fld>
            <a:endParaRPr lang="en-CA"/>
          </a:p>
        </p:txBody>
      </p:sp>
    </p:spTree>
    <p:extLst>
      <p:ext uri="{BB962C8B-B14F-4D97-AF65-F5344CB8AC3E}">
        <p14:creationId xmlns:p14="http://schemas.microsoft.com/office/powerpoint/2010/main" val="27782488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3D530E94-9448-43F5-A867-C7E2875B85FC}" type="slidenum">
              <a:rPr lang="en-CA" smtClean="0"/>
              <a:pPr/>
              <a:t>6</a:t>
            </a:fld>
            <a:endParaRPr lang="en-CA"/>
          </a:p>
        </p:txBody>
      </p:sp>
    </p:spTree>
    <p:extLst>
      <p:ext uri="{BB962C8B-B14F-4D97-AF65-F5344CB8AC3E}">
        <p14:creationId xmlns:p14="http://schemas.microsoft.com/office/powerpoint/2010/main" val="492925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3D530E94-9448-43F5-A867-C7E2875B85FC}" type="slidenum">
              <a:rPr lang="en-CA" smtClean="0"/>
              <a:pPr/>
              <a:t>7</a:t>
            </a:fld>
            <a:endParaRPr lang="en-CA"/>
          </a:p>
        </p:txBody>
      </p:sp>
    </p:spTree>
    <p:extLst>
      <p:ext uri="{BB962C8B-B14F-4D97-AF65-F5344CB8AC3E}">
        <p14:creationId xmlns:p14="http://schemas.microsoft.com/office/powerpoint/2010/main" val="1421014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3D530E94-9448-43F5-A867-C7E2875B85FC}" type="slidenum">
              <a:rPr lang="en-CA" smtClean="0"/>
              <a:pPr/>
              <a:t>8</a:t>
            </a:fld>
            <a:endParaRPr lang="en-CA"/>
          </a:p>
        </p:txBody>
      </p:sp>
    </p:spTree>
    <p:extLst>
      <p:ext uri="{BB962C8B-B14F-4D97-AF65-F5344CB8AC3E}">
        <p14:creationId xmlns:p14="http://schemas.microsoft.com/office/powerpoint/2010/main" val="8112583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Mud is a very forgiving medium that includes the ability to smooth, squish or stomp and start over, giving children the opportunity to make changes, improve skills and feel proud of the work they have accomplished.</a:t>
            </a:r>
          </a:p>
          <a:p>
            <a:endParaRPr lang="en-CA" dirty="0"/>
          </a:p>
        </p:txBody>
      </p:sp>
      <p:sp>
        <p:nvSpPr>
          <p:cNvPr id="4" name="Slide Number Placeholder 3"/>
          <p:cNvSpPr>
            <a:spLocks noGrp="1"/>
          </p:cNvSpPr>
          <p:nvPr>
            <p:ph type="sldNum" sz="quarter" idx="10"/>
          </p:nvPr>
        </p:nvSpPr>
        <p:spPr/>
        <p:txBody>
          <a:bodyPr/>
          <a:lstStyle/>
          <a:p>
            <a:fld id="{3D530E94-9448-43F5-A867-C7E2875B85FC}" type="slidenum">
              <a:rPr lang="en-CA" smtClean="0"/>
              <a:pPr/>
              <a:t>10</a:t>
            </a:fld>
            <a:endParaRPr lang="en-CA"/>
          </a:p>
        </p:txBody>
      </p:sp>
    </p:spTree>
    <p:extLst>
      <p:ext uri="{BB962C8B-B14F-4D97-AF65-F5344CB8AC3E}">
        <p14:creationId xmlns:p14="http://schemas.microsoft.com/office/powerpoint/2010/main" val="35781952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Through clean</a:t>
            </a:r>
            <a:r>
              <a:rPr lang="en-CA" baseline="0" dirty="0" smtClean="0"/>
              <a:t> up of the area and washing of the used items afterwards, children learn respect for the area.  Offering buckets of soapy water, clean water and drip trays allow children this experience.  </a:t>
            </a:r>
            <a:endParaRPr lang="en-CA" dirty="0"/>
          </a:p>
        </p:txBody>
      </p:sp>
      <p:sp>
        <p:nvSpPr>
          <p:cNvPr id="4" name="Slide Number Placeholder 3"/>
          <p:cNvSpPr>
            <a:spLocks noGrp="1"/>
          </p:cNvSpPr>
          <p:nvPr>
            <p:ph type="sldNum" sz="quarter" idx="10"/>
          </p:nvPr>
        </p:nvSpPr>
        <p:spPr/>
        <p:txBody>
          <a:bodyPr/>
          <a:lstStyle/>
          <a:p>
            <a:fld id="{3D530E94-9448-43F5-A867-C7E2875B85FC}" type="slidenum">
              <a:rPr lang="en-CA" smtClean="0"/>
              <a:pPr/>
              <a:t>14</a:t>
            </a:fld>
            <a:endParaRPr lang="en-CA"/>
          </a:p>
        </p:txBody>
      </p:sp>
    </p:spTree>
    <p:extLst>
      <p:ext uri="{BB962C8B-B14F-4D97-AF65-F5344CB8AC3E}">
        <p14:creationId xmlns:p14="http://schemas.microsoft.com/office/powerpoint/2010/main" val="39521098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Adding items including recipe books, cards and holders along with pens/pencils</a:t>
            </a:r>
            <a:r>
              <a:rPr lang="en-CA" baseline="0" dirty="0" smtClean="0"/>
              <a:t> is a great way to expand on literacy skills.  Also consider laminating simple picture recipes and offer white board markers so children can use recipes and mark ingredients they have added.</a:t>
            </a:r>
            <a:endParaRPr lang="en-CA" dirty="0"/>
          </a:p>
        </p:txBody>
      </p:sp>
      <p:sp>
        <p:nvSpPr>
          <p:cNvPr id="4" name="Slide Number Placeholder 3"/>
          <p:cNvSpPr>
            <a:spLocks noGrp="1"/>
          </p:cNvSpPr>
          <p:nvPr>
            <p:ph type="sldNum" sz="quarter" idx="10"/>
          </p:nvPr>
        </p:nvSpPr>
        <p:spPr/>
        <p:txBody>
          <a:bodyPr/>
          <a:lstStyle/>
          <a:p>
            <a:fld id="{3D530E94-9448-43F5-A867-C7E2875B85FC}" type="slidenum">
              <a:rPr lang="en-CA" smtClean="0"/>
              <a:pPr/>
              <a:t>15</a:t>
            </a:fld>
            <a:endParaRPr lang="en-CA"/>
          </a:p>
        </p:txBody>
      </p:sp>
    </p:spTree>
    <p:extLst>
      <p:ext uri="{BB962C8B-B14F-4D97-AF65-F5344CB8AC3E}">
        <p14:creationId xmlns:p14="http://schemas.microsoft.com/office/powerpoint/2010/main" val="19687429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3D530E94-9448-43F5-A867-C7E2875B85FC}" type="slidenum">
              <a:rPr lang="en-CA" smtClean="0"/>
              <a:pPr/>
              <a:t>20</a:t>
            </a:fld>
            <a:endParaRPr lang="en-CA"/>
          </a:p>
        </p:txBody>
      </p:sp>
    </p:spTree>
    <p:extLst>
      <p:ext uri="{BB962C8B-B14F-4D97-AF65-F5344CB8AC3E}">
        <p14:creationId xmlns:p14="http://schemas.microsoft.com/office/powerpoint/2010/main" val="24353960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2097BD4F-1A8D-4056-B4F3-F3B19806787A}" type="datetimeFigureOut">
              <a:rPr lang="en-CA" smtClean="0"/>
              <a:pPr/>
              <a:t>2014-09-23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48560DD-2943-49D6-8F1B-66BDB6059E56}" type="slidenum">
              <a:rPr lang="en-CA" smtClean="0"/>
              <a:pPr/>
              <a:t>‹#›</a:t>
            </a:fld>
            <a:endParaRPr lang="en-C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2097BD4F-1A8D-4056-B4F3-F3B19806787A}" type="datetimeFigureOut">
              <a:rPr lang="en-CA" smtClean="0"/>
              <a:pPr/>
              <a:t>2014-09-23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48560DD-2943-49D6-8F1B-66BDB6059E56}" type="slidenum">
              <a:rPr lang="en-CA" smtClean="0"/>
              <a:pPr/>
              <a:t>‹#›</a:t>
            </a:fld>
            <a:endParaRPr lang="en-C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2097BD4F-1A8D-4056-B4F3-F3B19806787A}" type="datetimeFigureOut">
              <a:rPr lang="en-CA" smtClean="0"/>
              <a:pPr/>
              <a:t>2014-09-23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48560DD-2943-49D6-8F1B-66BDB6059E56}" type="slidenum">
              <a:rPr lang="en-CA" smtClean="0"/>
              <a:pPr/>
              <a:t>‹#›</a:t>
            </a:fld>
            <a:endParaRPr lang="en-C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2097BD4F-1A8D-4056-B4F3-F3B19806787A}" type="datetimeFigureOut">
              <a:rPr lang="en-CA" smtClean="0"/>
              <a:pPr/>
              <a:t>2014-09-23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48560DD-2943-49D6-8F1B-66BDB6059E56}" type="slidenum">
              <a:rPr lang="en-CA" smtClean="0"/>
              <a:pPr/>
              <a:t>‹#›</a:t>
            </a:fld>
            <a:endParaRPr lang="en-C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097BD4F-1A8D-4056-B4F3-F3B19806787A}" type="datetimeFigureOut">
              <a:rPr lang="en-CA" smtClean="0"/>
              <a:pPr/>
              <a:t>2014-09-23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48560DD-2943-49D6-8F1B-66BDB6059E56}" type="slidenum">
              <a:rPr lang="en-CA" smtClean="0"/>
              <a:pPr/>
              <a:t>‹#›</a:t>
            </a:fld>
            <a:endParaRPr lang="en-C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2097BD4F-1A8D-4056-B4F3-F3B19806787A}" type="datetimeFigureOut">
              <a:rPr lang="en-CA" smtClean="0"/>
              <a:pPr/>
              <a:t>2014-09-23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448560DD-2943-49D6-8F1B-66BDB6059E56}" type="slidenum">
              <a:rPr lang="en-CA" smtClean="0"/>
              <a:pPr/>
              <a:t>‹#›</a:t>
            </a:fld>
            <a:endParaRPr lang="en-C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2097BD4F-1A8D-4056-B4F3-F3B19806787A}" type="datetimeFigureOut">
              <a:rPr lang="en-CA" smtClean="0"/>
              <a:pPr/>
              <a:t>2014-09-23</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448560DD-2943-49D6-8F1B-66BDB6059E56}" type="slidenum">
              <a:rPr lang="en-CA" smtClean="0"/>
              <a:pPr/>
              <a:t>‹#›</a:t>
            </a:fld>
            <a:endParaRPr lang="en-C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2097BD4F-1A8D-4056-B4F3-F3B19806787A}" type="datetimeFigureOut">
              <a:rPr lang="en-CA" smtClean="0"/>
              <a:pPr/>
              <a:t>2014-09-23</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448560DD-2943-49D6-8F1B-66BDB6059E56}" type="slidenum">
              <a:rPr lang="en-CA" smtClean="0"/>
              <a:pPr/>
              <a:t>‹#›</a:t>
            </a:fld>
            <a:endParaRPr lang="en-C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97BD4F-1A8D-4056-B4F3-F3B19806787A}" type="datetimeFigureOut">
              <a:rPr lang="en-CA" smtClean="0"/>
              <a:pPr/>
              <a:t>2014-09-23</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448560DD-2943-49D6-8F1B-66BDB6059E56}" type="slidenum">
              <a:rPr lang="en-CA" smtClean="0"/>
              <a:pPr/>
              <a:t>‹#›</a:t>
            </a:fld>
            <a:endParaRPr lang="en-C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97BD4F-1A8D-4056-B4F3-F3B19806787A}" type="datetimeFigureOut">
              <a:rPr lang="en-CA" smtClean="0"/>
              <a:pPr/>
              <a:t>2014-09-23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448560DD-2943-49D6-8F1B-66BDB6059E56}" type="slidenum">
              <a:rPr lang="en-CA" smtClean="0"/>
              <a:pPr/>
              <a:t>‹#›</a:t>
            </a:fld>
            <a:endParaRPr lang="en-C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97BD4F-1A8D-4056-B4F3-F3B19806787A}" type="datetimeFigureOut">
              <a:rPr lang="en-CA" smtClean="0"/>
              <a:pPr/>
              <a:t>2014-09-23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448560DD-2943-49D6-8F1B-66BDB6059E56}" type="slidenum">
              <a:rPr lang="en-CA" smtClean="0"/>
              <a:pPr/>
              <a:t>‹#›</a:t>
            </a:fld>
            <a:endParaRPr lang="en-C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alphaModFix amt="62000"/>
            <a:lum/>
          </a:blip>
          <a:srcRect/>
          <a:stretch>
            <a:fillRect l="-16000" r="-1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97BD4F-1A8D-4056-B4F3-F3B19806787A}" type="datetimeFigureOut">
              <a:rPr lang="en-CA" smtClean="0"/>
              <a:pPr/>
              <a:t>2014-09-23</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8560DD-2943-49D6-8F1B-66BDB6059E56}" type="slidenum">
              <a:rPr lang="en-CA" smtClean="0"/>
              <a:pPr/>
              <a:t>‹#›</a:t>
            </a:fld>
            <a:endParaRPr lang="en-CA"/>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www.google.ca/url?sa=i&amp;rct=j&amp;q=&amp;esrc=s&amp;source=images&amp;cd=&amp;cad=rja&amp;uact=8&amp;docid=ehPisVbERiSJQM&amp;tbnid=bKZka6FCLCWEqM:&amp;ved=0CAUQjRw&amp;url=http://www.telegraph.co.uk/education/9066921/Knickers-to-the-nappy-curriculum.html&amp;ei=Ky95U6jrCpCeqAars4Fo&amp;bvm=bv.66917471,d.aWw&amp;psig=AFQjCNHNfiP_goUdy_mfCEj4_Lj_DtUD5g&amp;ust=1400537096258454"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www.google.ca/url?sa=i&amp;rct=j&amp;q=&amp;esrc=s&amp;source=images&amp;cd=&amp;cad=rja&amp;uact=8&amp;docid=1vw0fCneTuSEuM&amp;tbnid=N9sM3ghBFNwmmM:&amp;ved=0CAUQjRw&amp;url=http://snoopygirlmusings.blogspot.com/2012/10/mini-archaeological-dig.html&amp;ei=Kht0U5eyGuOU8QGh54HIBg&amp;bvm=bv.66699033,d.b2U&amp;psig=AFQjCNF8KWp5fQeB6ey8v0v8nFZg4wqu8A&amp;ust=1400204437400448"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36.xml.rels><?xml version="1.0" encoding="UTF-8" standalone="yes"?>
<Relationships xmlns="http://schemas.openxmlformats.org/package/2006/relationships"><Relationship Id="rId3" Type="http://schemas.openxmlformats.org/officeDocument/2006/relationships/hyperlink" Target="http://4.bp.blogspot.com/-LSb0oy0NW6M/UX7T9v0I14I/AAAAAAAAXms/GGJs9ytmBqs/s1600/pie+300.jpg"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hyperlink" Target="http://4.bp.blogspot.com/-op0wb_EuOlo/UX7VvlVT9uI/AAAAAAAAXnc/9gzivj7WvYw/s1600/pie+102.jpg" TargetMode="External"/><Relationship Id="rId4" Type="http://schemas.openxmlformats.org/officeDocument/2006/relationships/image" Target="../media/image27.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3.bp.blogspot.com/-8idVhxi_pVE/UQw7gJk0mNI/AAAAAAAATjY/rBSbcQGzxBk/s1600/mm33.jpg"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39.xml.rels><?xml version="1.0" encoding="UTF-8" standalone="yes"?>
<Relationships xmlns="http://schemas.openxmlformats.org/package/2006/relationships"><Relationship Id="rId3" Type="http://schemas.openxmlformats.org/officeDocument/2006/relationships/hyperlink" Target="http://www.google.ca/url?sa=i&amp;rct=j&amp;q=&amp;esrc=s&amp;source=images&amp;cd=&amp;cad=rja&amp;uact=8&amp;docid=PyUQwORrU3eZ-M&amp;tbnid=i4AMVM9K2U-Q0M:&amp;ved=0CAUQjRw&amp;url=http://adventuresathomewithmum.blogspot.com/2013/01/mud-painting-its-process-art.html&amp;ei=6zh5U73kLsSYqAbU6IL4BQ&amp;psig=AFQjCNHMY16CRpzxPP-SAEBUGjNA3jbuDQ&amp;ust=1400539743457319"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4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hyperlink" Target="http://www.google.ca/url?sa=i&amp;rct=j&amp;q=&amp;esrc=s&amp;source=images&amp;cd=&amp;cad=rja&amp;uact=8&amp;docid=jdAJpWQC-6sa3M&amp;tbnid=AFrpMjwgFi7CZM:&amp;ved=0CAUQjRw&amp;url=http://childrensbooksguide.com/general/mud-puddle&amp;ei=gSZ0U8XoE-Ke8gHWtYHgDA&amp;bvm=bv.66699033,d.b2U&amp;psig=AFQjCNEja7GucDrfBm2BMJeRuavqnT2mbw&amp;ust=1400207347156691" TargetMode="Externa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5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www.google.ca/url?sa=i&amp;rct=j&amp;q=&amp;esrc=s&amp;source=images&amp;cd=&amp;cad=rja&amp;uact=8&amp;docid=kK4MtrabB08szM&amp;tbnid=ihvvFWel5a7mBM:&amp;ved=&amp;url=http://donaldrsorensonesq.blogspot.com/2008/12/el-donaldos-christmas-gift-buying-guide.html&amp;ei=hy55U_iJLIilyAS044CADw&amp;bvm=bv.66917471,d.aWw&amp;psig=AFQjCNHNfiP_goUdy_mfCEj4_Lj_DtUD5g&amp;ust=1400537096258454"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dirty="0" smtClean="0"/>
              <a:t>Getting the DIRT on Mud Day</a:t>
            </a:r>
            <a:endParaRPr lang="en-CA" dirty="0"/>
          </a:p>
        </p:txBody>
      </p:sp>
      <p:sp>
        <p:nvSpPr>
          <p:cNvPr id="3" name="Subtitle 2"/>
          <p:cNvSpPr>
            <a:spLocks noGrp="1"/>
          </p:cNvSpPr>
          <p:nvPr>
            <p:ph type="subTitle" idx="1"/>
          </p:nvPr>
        </p:nvSpPr>
        <p:spPr/>
        <p:txBody>
          <a:bodyPr/>
          <a:lstStyle/>
          <a:p>
            <a:r>
              <a:rPr lang="en-CA" dirty="0" smtClean="0">
                <a:solidFill>
                  <a:schemeClr val="tx1"/>
                </a:solidFill>
              </a:rPr>
              <a:t>Janet </a:t>
            </a:r>
            <a:r>
              <a:rPr lang="en-CA" dirty="0" err="1" smtClean="0">
                <a:solidFill>
                  <a:schemeClr val="tx1"/>
                </a:solidFill>
              </a:rPr>
              <a:t>Berezowecki</a:t>
            </a:r>
            <a:r>
              <a:rPr lang="en-CA" dirty="0" smtClean="0">
                <a:solidFill>
                  <a:schemeClr val="tx1"/>
                </a:solidFill>
              </a:rPr>
              <a:t> &amp; </a:t>
            </a:r>
            <a:r>
              <a:rPr lang="en-CA" dirty="0" err="1" smtClean="0">
                <a:solidFill>
                  <a:schemeClr val="tx1"/>
                </a:solidFill>
              </a:rPr>
              <a:t>Chantel</a:t>
            </a:r>
            <a:r>
              <a:rPr lang="en-CA" dirty="0" smtClean="0">
                <a:solidFill>
                  <a:schemeClr val="tx1"/>
                </a:solidFill>
              </a:rPr>
              <a:t> </a:t>
            </a:r>
            <a:r>
              <a:rPr lang="en-CA" dirty="0" err="1" smtClean="0">
                <a:solidFill>
                  <a:schemeClr val="tx1"/>
                </a:solidFill>
              </a:rPr>
              <a:t>Colli</a:t>
            </a:r>
            <a:endParaRPr lang="en-CA" dirty="0">
              <a:solidFill>
                <a:schemeClr val="tx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Social and Emotional Benefits</a:t>
            </a:r>
            <a:endParaRPr lang="en-CA" dirty="0"/>
          </a:p>
        </p:txBody>
      </p:sp>
      <p:sp>
        <p:nvSpPr>
          <p:cNvPr id="3" name="Content Placeholder 2"/>
          <p:cNvSpPr>
            <a:spLocks noGrp="1"/>
          </p:cNvSpPr>
          <p:nvPr>
            <p:ph idx="1"/>
          </p:nvPr>
        </p:nvSpPr>
        <p:spPr>
          <a:xfrm>
            <a:off x="457200" y="1600200"/>
            <a:ext cx="8229600" cy="4853136"/>
          </a:xfrm>
        </p:spPr>
        <p:txBody>
          <a:bodyPr>
            <a:normAutofit fontScale="85000" lnSpcReduction="20000"/>
          </a:bodyPr>
          <a:lstStyle/>
          <a:p>
            <a:pPr>
              <a:buNone/>
            </a:pPr>
            <a:r>
              <a:rPr lang="en-CA" dirty="0" smtClean="0"/>
              <a:t>Mud Play...</a:t>
            </a:r>
            <a:endParaRPr lang="en-CA" dirty="0"/>
          </a:p>
          <a:p>
            <a:r>
              <a:rPr lang="en-CA" dirty="0" smtClean="0"/>
              <a:t>Allows for cooperation and team work</a:t>
            </a:r>
          </a:p>
          <a:p>
            <a:endParaRPr lang="en-CA" dirty="0" smtClean="0"/>
          </a:p>
          <a:p>
            <a:r>
              <a:rPr lang="en-CA" dirty="0" smtClean="0"/>
              <a:t>Provides endless opportunities for sharing of equipment, space and Mud!</a:t>
            </a:r>
          </a:p>
          <a:p>
            <a:pPr>
              <a:buNone/>
            </a:pPr>
            <a:endParaRPr lang="en-CA" dirty="0" smtClean="0"/>
          </a:p>
          <a:p>
            <a:r>
              <a:rPr lang="en-CA" dirty="0" smtClean="0"/>
              <a:t>Offers a canvas for creative thinking and imaginative stories – It’s Open-Ended!</a:t>
            </a:r>
          </a:p>
          <a:p>
            <a:pPr>
              <a:buNone/>
            </a:pPr>
            <a:endParaRPr lang="en-CA" dirty="0" smtClean="0"/>
          </a:p>
          <a:p>
            <a:r>
              <a:rPr lang="en-CA" dirty="0" smtClean="0"/>
              <a:t>Gives freedom to explore thus provoking pleasure and pride from success in experimentation and confidence in new skills</a:t>
            </a:r>
          </a:p>
          <a:p>
            <a:endParaRPr lang="en-CA" dirty="0" smtClean="0"/>
          </a:p>
          <a:p>
            <a:endParaRPr lang="en-CA"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4" name="Content Placeholder 3" descr="IMG_1022.JPG"/>
          <p:cNvPicPr>
            <a:picLocks noGrp="1" noChangeAspect="1"/>
          </p:cNvPicPr>
          <p:nvPr>
            <p:ph idx="1"/>
          </p:nvPr>
        </p:nvPicPr>
        <p:blipFill>
          <a:blip r:embed="rId2" cstate="print"/>
          <a:stretch>
            <a:fillRect/>
          </a:stretch>
        </p:blipFill>
        <p:spPr>
          <a:xfrm>
            <a:off x="2771800" y="260648"/>
            <a:ext cx="6034617" cy="4525963"/>
          </a:xfrm>
        </p:spPr>
      </p:pic>
      <p:pic>
        <p:nvPicPr>
          <p:cNvPr id="5" name="Picture 4" descr="IMG_1026.JPG"/>
          <p:cNvPicPr>
            <a:picLocks noChangeAspect="1"/>
          </p:cNvPicPr>
          <p:nvPr/>
        </p:nvPicPr>
        <p:blipFill>
          <a:blip r:embed="rId3" cstate="print"/>
          <a:srcRect l="16925" t="23750" r="25588" b="17451"/>
          <a:stretch>
            <a:fillRect/>
          </a:stretch>
        </p:blipFill>
        <p:spPr>
          <a:xfrm>
            <a:off x="323528" y="3501008"/>
            <a:ext cx="3960440" cy="3038146"/>
          </a:xfrm>
          <a:prstGeom prst="rect">
            <a:avLst/>
          </a:prstGeom>
          <a:ln>
            <a:noFill/>
          </a:ln>
          <a:effectLst>
            <a:softEdge rad="112500"/>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MYTH OR FACT?</a:t>
            </a:r>
            <a:endParaRPr lang="en-CA" dirty="0"/>
          </a:p>
        </p:txBody>
      </p:sp>
      <p:sp>
        <p:nvSpPr>
          <p:cNvPr id="3" name="Content Placeholder 2"/>
          <p:cNvSpPr>
            <a:spLocks noGrp="1"/>
          </p:cNvSpPr>
          <p:nvPr>
            <p:ph idx="1"/>
          </p:nvPr>
        </p:nvSpPr>
        <p:spPr>
          <a:xfrm>
            <a:off x="251520" y="1772816"/>
            <a:ext cx="4186808" cy="4641379"/>
          </a:xfrm>
        </p:spPr>
        <p:txBody>
          <a:bodyPr/>
          <a:lstStyle/>
          <a:p>
            <a:pPr algn="ctr">
              <a:lnSpc>
                <a:spcPct val="150000"/>
              </a:lnSpc>
              <a:buNone/>
            </a:pPr>
            <a:r>
              <a:rPr lang="en-CA" dirty="0" smtClean="0"/>
              <a:t>Children who spend time in Dirt are better prepared for the classroom.</a:t>
            </a:r>
            <a:endParaRPr lang="en-CA" dirty="0"/>
          </a:p>
        </p:txBody>
      </p:sp>
      <p:pic>
        <p:nvPicPr>
          <p:cNvPr id="4" name="Picture 3" descr="IMG_1046.JPG"/>
          <p:cNvPicPr>
            <a:picLocks noChangeAspect="1"/>
          </p:cNvPicPr>
          <p:nvPr/>
        </p:nvPicPr>
        <p:blipFill>
          <a:blip r:embed="rId2" cstate="print"/>
          <a:stretch>
            <a:fillRect/>
          </a:stretch>
        </p:blipFill>
        <p:spPr>
          <a:xfrm>
            <a:off x="4572000" y="1772816"/>
            <a:ext cx="4283968" cy="3212976"/>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60648"/>
            <a:ext cx="8229600" cy="1143000"/>
          </a:xfrm>
        </p:spPr>
        <p:txBody>
          <a:bodyPr/>
          <a:lstStyle/>
          <a:p>
            <a:r>
              <a:rPr lang="en-CA" dirty="0" smtClean="0"/>
              <a:t>FACT!</a:t>
            </a:r>
            <a:endParaRPr lang="en-CA" dirty="0"/>
          </a:p>
        </p:txBody>
      </p:sp>
      <p:sp>
        <p:nvSpPr>
          <p:cNvPr id="3" name="Content Placeholder 2"/>
          <p:cNvSpPr>
            <a:spLocks noGrp="1"/>
          </p:cNvSpPr>
          <p:nvPr>
            <p:ph idx="1"/>
          </p:nvPr>
        </p:nvSpPr>
        <p:spPr>
          <a:xfrm>
            <a:off x="611560" y="1196752"/>
            <a:ext cx="8075240" cy="5361459"/>
          </a:xfrm>
        </p:spPr>
        <p:txBody>
          <a:bodyPr>
            <a:normAutofit/>
          </a:bodyPr>
          <a:lstStyle/>
          <a:p>
            <a:pPr algn="ctr">
              <a:lnSpc>
                <a:spcPct val="150000"/>
              </a:lnSpc>
              <a:buNone/>
            </a:pPr>
            <a:r>
              <a:rPr lang="en-CA" dirty="0" smtClean="0"/>
              <a:t>Direct contact with soil improves mood, reduces anxiety and facilitates learning all of which are vital for success in the classroom.</a:t>
            </a:r>
          </a:p>
          <a:p>
            <a:pPr algn="ctr">
              <a:lnSpc>
                <a:spcPct val="150000"/>
              </a:lnSpc>
              <a:buNone/>
            </a:pPr>
            <a:r>
              <a:rPr lang="en-CA" dirty="0" smtClean="0"/>
              <a:t>							</a:t>
            </a:r>
            <a:r>
              <a:rPr lang="en-CA" sz="2000" dirty="0" smtClean="0"/>
              <a:t>(Science Weekly, 2010)</a:t>
            </a:r>
            <a:endParaRPr lang="en-CA" dirty="0"/>
          </a:p>
        </p:txBody>
      </p:sp>
      <p:pic>
        <p:nvPicPr>
          <p:cNvPr id="56322" name="Picture 2" descr="http://i.telegraph.co.uk/multimedia/archive/02131/judith-woods_2131574c.jpg">
            <a:hlinkClick r:id="rId2"/>
          </p:cNvPr>
          <p:cNvPicPr>
            <a:picLocks noChangeAspect="1" noChangeArrowheads="1"/>
          </p:cNvPicPr>
          <p:nvPr/>
        </p:nvPicPr>
        <p:blipFill>
          <a:blip r:embed="rId3" cstate="print"/>
          <a:srcRect/>
          <a:stretch>
            <a:fillRect/>
          </a:stretch>
        </p:blipFill>
        <p:spPr bwMode="auto">
          <a:xfrm>
            <a:off x="395536" y="3789040"/>
            <a:ext cx="4381500" cy="2733676"/>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Cognitive Benefits</a:t>
            </a:r>
            <a:endParaRPr lang="en-CA" dirty="0"/>
          </a:p>
        </p:txBody>
      </p:sp>
      <p:sp>
        <p:nvSpPr>
          <p:cNvPr id="3" name="Content Placeholder 2"/>
          <p:cNvSpPr>
            <a:spLocks noGrp="1"/>
          </p:cNvSpPr>
          <p:nvPr>
            <p:ph idx="1"/>
          </p:nvPr>
        </p:nvSpPr>
        <p:spPr>
          <a:xfrm>
            <a:off x="457200" y="1412776"/>
            <a:ext cx="8229600" cy="5184576"/>
          </a:xfrm>
        </p:spPr>
        <p:txBody>
          <a:bodyPr>
            <a:normAutofit fontScale="92500" lnSpcReduction="20000"/>
          </a:bodyPr>
          <a:lstStyle/>
          <a:p>
            <a:pPr>
              <a:buNone/>
            </a:pPr>
            <a:r>
              <a:rPr lang="en-CA" sz="2800" b="1" u="sng" dirty="0" smtClean="0"/>
              <a:t>Possibility for a variety of Experiences</a:t>
            </a:r>
            <a:r>
              <a:rPr lang="en-CA" dirty="0" smtClean="0"/>
              <a:t>:</a:t>
            </a:r>
          </a:p>
          <a:p>
            <a:pPr>
              <a:buNone/>
            </a:pPr>
            <a:endParaRPr lang="en-CA" dirty="0" smtClean="0"/>
          </a:p>
          <a:p>
            <a:pPr>
              <a:buFontTx/>
              <a:buChar char="-"/>
            </a:pPr>
            <a:r>
              <a:rPr lang="en-CA" sz="2600" dirty="0" smtClean="0"/>
              <a:t>Sorting &amp; Classifying</a:t>
            </a:r>
          </a:p>
          <a:p>
            <a:pPr>
              <a:buNone/>
            </a:pPr>
            <a:endParaRPr lang="en-CA" sz="2600" dirty="0" smtClean="0"/>
          </a:p>
          <a:p>
            <a:pPr>
              <a:buFontTx/>
              <a:buChar char="-"/>
            </a:pPr>
            <a:r>
              <a:rPr lang="en-CA" sz="2600" dirty="0" smtClean="0"/>
              <a:t>Creating &amp; Decorating</a:t>
            </a:r>
          </a:p>
          <a:p>
            <a:pPr>
              <a:buNone/>
            </a:pPr>
            <a:endParaRPr lang="en-CA" sz="2600" dirty="0" smtClean="0"/>
          </a:p>
          <a:p>
            <a:pPr>
              <a:buFontTx/>
              <a:buChar char="-"/>
            </a:pPr>
            <a:r>
              <a:rPr lang="en-CA" sz="2600" dirty="0" smtClean="0"/>
              <a:t>Labelling &amp; Naming</a:t>
            </a:r>
          </a:p>
          <a:p>
            <a:pPr>
              <a:buNone/>
            </a:pPr>
            <a:endParaRPr lang="en-CA" sz="2600" dirty="0" smtClean="0"/>
          </a:p>
          <a:p>
            <a:pPr>
              <a:buFontTx/>
              <a:buChar char="-"/>
            </a:pPr>
            <a:r>
              <a:rPr lang="en-CA" sz="2600" dirty="0" smtClean="0"/>
              <a:t>Sharing &amp; Taking Turns</a:t>
            </a:r>
          </a:p>
          <a:p>
            <a:pPr>
              <a:buNone/>
            </a:pPr>
            <a:endParaRPr lang="en-CA" sz="2600" dirty="0" smtClean="0"/>
          </a:p>
          <a:p>
            <a:pPr>
              <a:buFontTx/>
              <a:buChar char="-"/>
            </a:pPr>
            <a:r>
              <a:rPr lang="en-CA" sz="2600" dirty="0" smtClean="0"/>
              <a:t>Exploring, Enquiring &amp; Predicting</a:t>
            </a:r>
          </a:p>
          <a:p>
            <a:pPr>
              <a:buNone/>
            </a:pPr>
            <a:endParaRPr lang="en-CA" sz="2600" dirty="0" smtClean="0"/>
          </a:p>
          <a:p>
            <a:pPr>
              <a:buFontTx/>
              <a:buChar char="-"/>
            </a:pPr>
            <a:r>
              <a:rPr lang="en-CA" sz="2600" dirty="0" smtClean="0"/>
              <a:t>Transforming &amp; Changing </a:t>
            </a:r>
          </a:p>
          <a:p>
            <a:endParaRPr lang="en-CA" dirty="0"/>
          </a:p>
        </p:txBody>
      </p:sp>
      <p:pic>
        <p:nvPicPr>
          <p:cNvPr id="5122" name="Picture 2" descr="E:\daycare camera mud activities\IMG_1181.JPG"/>
          <p:cNvPicPr>
            <a:picLocks noChangeAspect="1" noChangeArrowheads="1"/>
          </p:cNvPicPr>
          <p:nvPr/>
        </p:nvPicPr>
        <p:blipFill>
          <a:blip r:embed="rId3" cstate="print"/>
          <a:srcRect l="5704" t="44094" r="19879" b="7476"/>
          <a:stretch>
            <a:fillRect/>
          </a:stretch>
        </p:blipFill>
        <p:spPr bwMode="auto">
          <a:xfrm>
            <a:off x="4355976" y="2420888"/>
            <a:ext cx="4425856" cy="2160240"/>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Language Benefits</a:t>
            </a:r>
            <a:endParaRPr lang="en-CA" dirty="0"/>
          </a:p>
        </p:txBody>
      </p:sp>
      <p:sp>
        <p:nvSpPr>
          <p:cNvPr id="7" name="Content Placeholder 6"/>
          <p:cNvSpPr>
            <a:spLocks noGrp="1"/>
          </p:cNvSpPr>
          <p:nvPr>
            <p:ph sz="half" idx="2"/>
          </p:nvPr>
        </p:nvSpPr>
        <p:spPr>
          <a:xfrm>
            <a:off x="395536" y="1628800"/>
            <a:ext cx="8424936" cy="4525963"/>
          </a:xfrm>
        </p:spPr>
        <p:txBody>
          <a:bodyPr>
            <a:normAutofit fontScale="85000" lnSpcReduction="10000"/>
          </a:bodyPr>
          <a:lstStyle/>
          <a:p>
            <a:pPr>
              <a:buNone/>
            </a:pPr>
            <a:r>
              <a:rPr lang="en-CA" b="1" u="sng" dirty="0" smtClean="0"/>
              <a:t>Possibility for Expanded Vocabulary using words such as</a:t>
            </a:r>
            <a:r>
              <a:rPr lang="en-CA" dirty="0" smtClean="0"/>
              <a:t>:</a:t>
            </a:r>
          </a:p>
          <a:p>
            <a:pPr>
              <a:buNone/>
            </a:pPr>
            <a:endParaRPr lang="en-CA" dirty="0" smtClean="0"/>
          </a:p>
          <a:p>
            <a:pPr>
              <a:buNone/>
            </a:pPr>
            <a:r>
              <a:rPr lang="en-CA" dirty="0" smtClean="0"/>
              <a:t>Describing properties: smooth, circular, warm, squishy, stony</a:t>
            </a:r>
          </a:p>
          <a:p>
            <a:pPr>
              <a:buNone/>
            </a:pPr>
            <a:endParaRPr lang="en-CA" dirty="0" smtClean="0"/>
          </a:p>
          <a:p>
            <a:pPr>
              <a:buNone/>
            </a:pPr>
            <a:r>
              <a:rPr lang="en-CA" dirty="0" smtClean="0"/>
              <a:t>Describing action: garnish, whisking, boiling, decorating</a:t>
            </a:r>
          </a:p>
          <a:p>
            <a:pPr>
              <a:buNone/>
            </a:pPr>
            <a:endParaRPr lang="en-CA" dirty="0" smtClean="0"/>
          </a:p>
          <a:p>
            <a:pPr>
              <a:buNone/>
            </a:pPr>
            <a:r>
              <a:rPr lang="en-CA" dirty="0" smtClean="0"/>
              <a:t>Describing tools: sifter, spatula, tongs</a:t>
            </a:r>
          </a:p>
          <a:p>
            <a:pPr>
              <a:buNone/>
            </a:pPr>
            <a:endParaRPr lang="en-CA" dirty="0" smtClean="0"/>
          </a:p>
          <a:p>
            <a:pPr>
              <a:buNone/>
            </a:pPr>
            <a:r>
              <a:rPr lang="en-CA" dirty="0" smtClean="0"/>
              <a:t>Describing relationships: cooperate, team work, sharing, giving</a:t>
            </a:r>
          </a:p>
          <a:p>
            <a:pPr>
              <a:buNone/>
            </a:pPr>
            <a:endParaRPr lang="en-CA" dirty="0" smtClean="0"/>
          </a:p>
          <a:p>
            <a:pPr>
              <a:buNone/>
            </a:pPr>
            <a:r>
              <a:rPr lang="en-CA" dirty="0" smtClean="0"/>
              <a:t>Describing quantity: measure, add, remove, weight </a:t>
            </a:r>
          </a:p>
          <a:p>
            <a:pPr>
              <a:buNone/>
            </a:pPr>
            <a:endParaRPr lang="en-CA" dirty="0" smtClean="0"/>
          </a:p>
          <a:p>
            <a:pPr>
              <a:buNone/>
            </a:pPr>
            <a:endParaRPr lang="en-CA" dirty="0" smtClean="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MYTH OR FACT?</a:t>
            </a:r>
            <a:endParaRPr lang="en-CA" dirty="0"/>
          </a:p>
        </p:txBody>
      </p:sp>
      <p:sp>
        <p:nvSpPr>
          <p:cNvPr id="5" name="Content Placeholder 4"/>
          <p:cNvSpPr>
            <a:spLocks noGrp="1"/>
          </p:cNvSpPr>
          <p:nvPr>
            <p:ph idx="1"/>
          </p:nvPr>
        </p:nvSpPr>
        <p:spPr>
          <a:xfrm>
            <a:off x="467544" y="1628800"/>
            <a:ext cx="8229600" cy="3993307"/>
          </a:xfrm>
        </p:spPr>
        <p:txBody>
          <a:bodyPr/>
          <a:lstStyle/>
          <a:p>
            <a:pPr algn="ctr">
              <a:lnSpc>
                <a:spcPct val="150000"/>
              </a:lnSpc>
              <a:buNone/>
            </a:pPr>
            <a:r>
              <a:rPr lang="en-CA" dirty="0" smtClean="0"/>
              <a:t> Mud play is a method of offering children tactile experiences, which are vital to brain development.</a:t>
            </a:r>
            <a:endParaRPr lang="en-CA" dirty="0"/>
          </a:p>
        </p:txBody>
      </p:sp>
      <p:pic>
        <p:nvPicPr>
          <p:cNvPr id="4" name="Picture 3" descr="IMG_1021.JPG"/>
          <p:cNvPicPr>
            <a:picLocks noChangeAspect="1"/>
          </p:cNvPicPr>
          <p:nvPr/>
        </p:nvPicPr>
        <p:blipFill>
          <a:blip r:embed="rId2" cstate="print"/>
          <a:srcRect l="23225" t="44750" r="50000" b="23750"/>
          <a:stretch>
            <a:fillRect/>
          </a:stretch>
        </p:blipFill>
        <p:spPr>
          <a:xfrm>
            <a:off x="5076056" y="3789040"/>
            <a:ext cx="2952328" cy="2520279"/>
          </a:xfrm>
          <a:prstGeom prst="rect">
            <a:avLst/>
          </a:prstGeom>
        </p:spPr>
      </p:pic>
      <p:pic>
        <p:nvPicPr>
          <p:cNvPr id="6" name="Picture 5" descr="IMG_1024.JPG"/>
          <p:cNvPicPr>
            <a:picLocks noChangeAspect="1"/>
          </p:cNvPicPr>
          <p:nvPr/>
        </p:nvPicPr>
        <p:blipFill>
          <a:blip r:embed="rId3" cstate="print"/>
          <a:srcRect l="50787" t="19550" r="10626" b="13251"/>
          <a:stretch>
            <a:fillRect/>
          </a:stretch>
        </p:blipFill>
        <p:spPr>
          <a:xfrm rot="5400000">
            <a:off x="1791816" y="3400872"/>
            <a:ext cx="2536032" cy="3312368"/>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FACT!</a:t>
            </a:r>
            <a:endParaRPr lang="en-CA" dirty="0"/>
          </a:p>
        </p:txBody>
      </p:sp>
      <p:sp>
        <p:nvSpPr>
          <p:cNvPr id="3" name="Content Placeholder 2"/>
          <p:cNvSpPr>
            <a:spLocks noGrp="1"/>
          </p:cNvSpPr>
          <p:nvPr>
            <p:ph idx="1"/>
          </p:nvPr>
        </p:nvSpPr>
        <p:spPr/>
        <p:txBody>
          <a:bodyPr>
            <a:normAutofit lnSpcReduction="10000"/>
          </a:bodyPr>
          <a:lstStyle/>
          <a:p>
            <a:pPr algn="ctr">
              <a:buNone/>
            </a:pPr>
            <a:r>
              <a:rPr lang="en-CA" dirty="0" smtClean="0"/>
              <a:t>Mud play allows children to use their hands, feet and bodies to explore an element of their natural world.  This tactile experience is a method of gaining information relating to the medium and allows children to gain information that relates to the properties of mud, their reactions and the reactions of others.  This exploration and intake of knowledge is an important piece of brain development.</a:t>
            </a:r>
            <a:endParaRPr lang="en-CA"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MYTH OR FACT?</a:t>
            </a:r>
            <a:endParaRPr lang="en-CA" dirty="0"/>
          </a:p>
        </p:txBody>
      </p:sp>
      <p:sp>
        <p:nvSpPr>
          <p:cNvPr id="3" name="Content Placeholder 2"/>
          <p:cNvSpPr>
            <a:spLocks noGrp="1"/>
          </p:cNvSpPr>
          <p:nvPr>
            <p:ph idx="1"/>
          </p:nvPr>
        </p:nvSpPr>
        <p:spPr>
          <a:xfrm>
            <a:off x="457200" y="2204864"/>
            <a:ext cx="8229600" cy="3921299"/>
          </a:xfrm>
        </p:spPr>
        <p:txBody>
          <a:bodyPr/>
          <a:lstStyle/>
          <a:p>
            <a:pPr algn="ctr">
              <a:lnSpc>
                <a:spcPct val="150000"/>
              </a:lnSpc>
              <a:buNone/>
            </a:pPr>
            <a:r>
              <a:rPr lang="en-CA" dirty="0" smtClean="0"/>
              <a:t>Staff should take a “back seat” to allow the children the opportunity to freely explore without any adult involvement.</a:t>
            </a:r>
            <a:endParaRPr lang="en-CA"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MYTH!</a:t>
            </a:r>
            <a:endParaRPr lang="en-CA" dirty="0"/>
          </a:p>
        </p:txBody>
      </p:sp>
      <p:sp>
        <p:nvSpPr>
          <p:cNvPr id="3" name="Content Placeholder 2"/>
          <p:cNvSpPr>
            <a:spLocks noGrp="1"/>
          </p:cNvSpPr>
          <p:nvPr>
            <p:ph idx="1"/>
          </p:nvPr>
        </p:nvSpPr>
        <p:spPr>
          <a:xfrm>
            <a:off x="0" y="1412776"/>
            <a:ext cx="5698976" cy="5256584"/>
          </a:xfrm>
        </p:spPr>
        <p:txBody>
          <a:bodyPr>
            <a:normAutofit/>
          </a:bodyPr>
          <a:lstStyle/>
          <a:p>
            <a:pPr algn="ctr">
              <a:buNone/>
            </a:pPr>
            <a:r>
              <a:rPr lang="en-CA" dirty="0" smtClean="0"/>
              <a:t>Staff are an excellent resource for children.  Although you don’t want to lead their play, you should be available to offer new vocabulary and capture teachable moments, as well as to observe and determine what items you could provide to further enhance the play scenario.</a:t>
            </a:r>
            <a:endParaRPr lang="en-CA" dirty="0"/>
          </a:p>
        </p:txBody>
      </p:sp>
      <p:pic>
        <p:nvPicPr>
          <p:cNvPr id="2050" name="Picture 2" descr="C:\Users\Chantel\Pictures\mud day\mud day 9.jpg"/>
          <p:cNvPicPr>
            <a:picLocks noChangeAspect="1" noChangeArrowheads="1"/>
          </p:cNvPicPr>
          <p:nvPr/>
        </p:nvPicPr>
        <p:blipFill>
          <a:blip r:embed="rId2" cstate="print"/>
          <a:srcRect/>
          <a:stretch>
            <a:fillRect/>
          </a:stretch>
        </p:blipFill>
        <p:spPr bwMode="auto">
          <a:xfrm>
            <a:off x="5508104" y="2780928"/>
            <a:ext cx="3419872" cy="2552862"/>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Workshop Overview</a:t>
            </a:r>
            <a:endParaRPr lang="en-CA" dirty="0"/>
          </a:p>
        </p:txBody>
      </p:sp>
      <p:sp>
        <p:nvSpPr>
          <p:cNvPr id="3" name="Content Placeholder 2"/>
          <p:cNvSpPr>
            <a:spLocks noGrp="1"/>
          </p:cNvSpPr>
          <p:nvPr>
            <p:ph idx="1"/>
          </p:nvPr>
        </p:nvSpPr>
        <p:spPr>
          <a:xfrm>
            <a:off x="251520" y="1628800"/>
            <a:ext cx="8892480" cy="4525963"/>
          </a:xfrm>
        </p:spPr>
        <p:txBody>
          <a:bodyPr>
            <a:normAutofit lnSpcReduction="10000"/>
          </a:bodyPr>
          <a:lstStyle/>
          <a:p>
            <a:r>
              <a:rPr lang="en-CA" dirty="0" smtClean="0"/>
              <a:t>Benefits of Mud Play </a:t>
            </a:r>
          </a:p>
          <a:p>
            <a:r>
              <a:rPr lang="en-CA" dirty="0" smtClean="0"/>
              <a:t>The First Steps to your Mud Day</a:t>
            </a:r>
          </a:p>
          <a:p>
            <a:r>
              <a:rPr lang="en-CA" dirty="0" smtClean="0"/>
              <a:t>Barriers </a:t>
            </a:r>
          </a:p>
          <a:p>
            <a:r>
              <a:rPr lang="en-CA" dirty="0" smtClean="0"/>
              <a:t> Implementation Ideas &amp; “The Mud Day Checklist”</a:t>
            </a:r>
          </a:p>
          <a:p>
            <a:pPr lvl="1"/>
            <a:r>
              <a:rPr lang="en-CA" dirty="0" smtClean="0"/>
              <a:t>Unique Mud Activities &amp; Centres</a:t>
            </a:r>
          </a:p>
          <a:p>
            <a:r>
              <a:rPr lang="en-CA" dirty="0" smtClean="0"/>
              <a:t>Documentation</a:t>
            </a:r>
          </a:p>
          <a:p>
            <a:r>
              <a:rPr lang="en-CA" dirty="0" smtClean="0"/>
              <a:t>Indoor Mud Play</a:t>
            </a:r>
          </a:p>
          <a:p>
            <a:r>
              <a:rPr lang="en-CA" dirty="0" smtClean="0"/>
              <a:t>Questions and Evaluations</a:t>
            </a:r>
          </a:p>
          <a:p>
            <a:endParaRPr lang="en-CA" dirty="0"/>
          </a:p>
        </p:txBody>
      </p:sp>
      <p:pic>
        <p:nvPicPr>
          <p:cNvPr id="4" name="Picture 3" descr="a little dirt.jpg"/>
          <p:cNvPicPr>
            <a:picLocks noChangeAspect="1"/>
          </p:cNvPicPr>
          <p:nvPr/>
        </p:nvPicPr>
        <p:blipFill>
          <a:blip r:embed="rId2" cstate="print"/>
          <a:srcRect l="15695" t="37033" r="17603"/>
          <a:stretch>
            <a:fillRect/>
          </a:stretch>
        </p:blipFill>
        <p:spPr>
          <a:xfrm>
            <a:off x="5580112" y="4509120"/>
            <a:ext cx="2448272" cy="1834277"/>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t>Fine and Gross Motor Benefits</a:t>
            </a:r>
            <a:endParaRPr lang="en-CA" dirty="0"/>
          </a:p>
        </p:txBody>
      </p:sp>
      <p:sp>
        <p:nvSpPr>
          <p:cNvPr id="3" name="Content Placeholder 2"/>
          <p:cNvSpPr>
            <a:spLocks noGrp="1"/>
          </p:cNvSpPr>
          <p:nvPr>
            <p:ph idx="1"/>
          </p:nvPr>
        </p:nvSpPr>
        <p:spPr>
          <a:xfrm>
            <a:off x="457200" y="1600200"/>
            <a:ext cx="8229600" cy="5069160"/>
          </a:xfrm>
        </p:spPr>
        <p:txBody>
          <a:bodyPr>
            <a:normAutofit fontScale="77500" lnSpcReduction="20000"/>
          </a:bodyPr>
          <a:lstStyle/>
          <a:p>
            <a:pPr>
              <a:buNone/>
            </a:pPr>
            <a:r>
              <a:rPr lang="en-CA" dirty="0" smtClean="0"/>
              <a:t>Mud Play...</a:t>
            </a:r>
            <a:endParaRPr lang="en-CA" dirty="0"/>
          </a:p>
          <a:p>
            <a:r>
              <a:rPr lang="en-CA" dirty="0" smtClean="0"/>
              <a:t>Increases hand-eye coordination</a:t>
            </a:r>
          </a:p>
          <a:p>
            <a:pPr>
              <a:buNone/>
            </a:pPr>
            <a:endParaRPr lang="en-CA" dirty="0" smtClean="0"/>
          </a:p>
          <a:p>
            <a:r>
              <a:rPr lang="en-CA" dirty="0" smtClean="0"/>
              <a:t>Allows children to test their physical</a:t>
            </a:r>
          </a:p>
          <a:p>
            <a:pPr>
              <a:buNone/>
            </a:pPr>
            <a:r>
              <a:rPr lang="en-CA" dirty="0" smtClean="0"/>
              <a:t>	limits</a:t>
            </a:r>
          </a:p>
          <a:p>
            <a:pPr>
              <a:buNone/>
            </a:pPr>
            <a:endParaRPr lang="en-CA" dirty="0" smtClean="0"/>
          </a:p>
          <a:p>
            <a:r>
              <a:rPr lang="en-CA" dirty="0" smtClean="0"/>
              <a:t>Encourages exercise and movement</a:t>
            </a:r>
          </a:p>
          <a:p>
            <a:pPr>
              <a:buNone/>
            </a:pPr>
            <a:endParaRPr lang="en-CA" dirty="0" smtClean="0"/>
          </a:p>
          <a:p>
            <a:r>
              <a:rPr lang="en-CA" dirty="0" smtClean="0"/>
              <a:t>Offers opportunities for large motor development through carrying, scooping, digging, balancing, pulling, stomping</a:t>
            </a:r>
          </a:p>
          <a:p>
            <a:pPr>
              <a:buNone/>
            </a:pPr>
            <a:endParaRPr lang="en-CA" dirty="0" smtClean="0"/>
          </a:p>
          <a:p>
            <a:r>
              <a:rPr lang="en-CA" dirty="0" smtClean="0"/>
              <a:t>Offers opportunities for fine motor development through sculpting, patting, smoothing, squishing, squeezing</a:t>
            </a:r>
            <a:endParaRPr lang="en-CA" dirty="0"/>
          </a:p>
        </p:txBody>
      </p:sp>
      <p:pic>
        <p:nvPicPr>
          <p:cNvPr id="4" name="Picture 2" descr="E:\puddle hunt apr 11\IMG_5923.jpg"/>
          <p:cNvPicPr>
            <a:picLocks noChangeAspect="1" noChangeArrowheads="1"/>
          </p:cNvPicPr>
          <p:nvPr/>
        </p:nvPicPr>
        <p:blipFill>
          <a:blip r:embed="rId3" cstate="print"/>
          <a:srcRect l="22310" t="21361"/>
          <a:stretch>
            <a:fillRect/>
          </a:stretch>
        </p:blipFill>
        <p:spPr bwMode="auto">
          <a:xfrm>
            <a:off x="5868144" y="1772816"/>
            <a:ext cx="3017620" cy="2290864"/>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Role of the ECE</a:t>
            </a:r>
            <a:endParaRPr lang="en-CA" dirty="0"/>
          </a:p>
        </p:txBody>
      </p:sp>
      <p:sp>
        <p:nvSpPr>
          <p:cNvPr id="3" name="Content Placeholder 2"/>
          <p:cNvSpPr>
            <a:spLocks noGrp="1"/>
          </p:cNvSpPr>
          <p:nvPr>
            <p:ph idx="1"/>
          </p:nvPr>
        </p:nvSpPr>
        <p:spPr>
          <a:xfrm>
            <a:off x="251520" y="1600200"/>
            <a:ext cx="8892480" cy="5257800"/>
          </a:xfrm>
        </p:spPr>
        <p:txBody>
          <a:bodyPr>
            <a:normAutofit/>
          </a:bodyPr>
          <a:lstStyle/>
          <a:p>
            <a:r>
              <a:rPr lang="en-CA" dirty="0" smtClean="0"/>
              <a:t>Observe, strive to understand and document play experiences</a:t>
            </a:r>
          </a:p>
          <a:p>
            <a:r>
              <a:rPr lang="en-CA" dirty="0" smtClean="0"/>
              <a:t>Supply useful language to label actions, equipment and feelings</a:t>
            </a:r>
          </a:p>
          <a:p>
            <a:r>
              <a:rPr lang="en-CA" dirty="0" smtClean="0"/>
              <a:t>Set up the area and continue to supply materials to enhance play</a:t>
            </a:r>
          </a:p>
          <a:p>
            <a:r>
              <a:rPr lang="en-CA" dirty="0" smtClean="0"/>
              <a:t>Be a play facilitator and enabler</a:t>
            </a:r>
          </a:p>
          <a:p>
            <a:r>
              <a:rPr lang="en-CA" dirty="0" smtClean="0"/>
              <a:t>Interpret the benefits of mud play for development and be an advocate to other adults</a:t>
            </a:r>
            <a:endParaRPr lang="en-CA"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MYTH OR FACT?</a:t>
            </a:r>
            <a:endParaRPr lang="en-CA" dirty="0"/>
          </a:p>
        </p:txBody>
      </p:sp>
      <p:sp>
        <p:nvSpPr>
          <p:cNvPr id="3" name="Content Placeholder 2"/>
          <p:cNvSpPr>
            <a:spLocks noGrp="1"/>
          </p:cNvSpPr>
          <p:nvPr>
            <p:ph idx="1"/>
          </p:nvPr>
        </p:nvSpPr>
        <p:spPr>
          <a:xfrm>
            <a:off x="457200" y="2060848"/>
            <a:ext cx="8229600" cy="4065315"/>
          </a:xfrm>
        </p:spPr>
        <p:txBody>
          <a:bodyPr/>
          <a:lstStyle/>
          <a:p>
            <a:pPr algn="ctr">
              <a:lnSpc>
                <a:spcPct val="150000"/>
              </a:lnSpc>
              <a:buNone/>
            </a:pPr>
            <a:r>
              <a:rPr lang="en-CA" dirty="0" smtClean="0"/>
              <a:t>It is important not to offer additional materials to children while they are playing in the mud as it takes away from children’s open-ended learning and exploration.</a:t>
            </a:r>
            <a:endParaRPr lang="en-CA"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MYTH!</a:t>
            </a:r>
            <a:endParaRPr lang="en-CA" dirty="0"/>
          </a:p>
        </p:txBody>
      </p:sp>
      <p:sp>
        <p:nvSpPr>
          <p:cNvPr id="3" name="Content Placeholder 2"/>
          <p:cNvSpPr>
            <a:spLocks noGrp="1"/>
          </p:cNvSpPr>
          <p:nvPr>
            <p:ph idx="1"/>
          </p:nvPr>
        </p:nvSpPr>
        <p:spPr>
          <a:xfrm>
            <a:off x="457200" y="1484784"/>
            <a:ext cx="8229600" cy="4641379"/>
          </a:xfrm>
        </p:spPr>
        <p:txBody>
          <a:bodyPr>
            <a:normAutofit/>
          </a:bodyPr>
          <a:lstStyle/>
          <a:p>
            <a:pPr algn="ctr">
              <a:buNone/>
            </a:pPr>
            <a:r>
              <a:rPr lang="en-CA" sz="2800" dirty="0" smtClean="0"/>
              <a:t>It is important to offer materials to children that allow them to expand on their mud exploration.  Items that allow children to measure, scoop, pour, squeeze, etc. are an excellent way to begin conversations and labelling of actions and encourages development of the whole child from physical to emotional.</a:t>
            </a:r>
            <a:endParaRPr lang="en-CA" sz="2800" dirty="0"/>
          </a:p>
        </p:txBody>
      </p:sp>
      <p:pic>
        <p:nvPicPr>
          <p:cNvPr id="5" name="Picture 4" descr="mud day 18.jpg"/>
          <p:cNvPicPr>
            <a:picLocks noChangeAspect="1"/>
          </p:cNvPicPr>
          <p:nvPr/>
        </p:nvPicPr>
        <p:blipFill>
          <a:blip r:embed="rId2" cstate="print"/>
          <a:srcRect l="18634" r="14818"/>
          <a:stretch>
            <a:fillRect/>
          </a:stretch>
        </p:blipFill>
        <p:spPr>
          <a:xfrm>
            <a:off x="5220072" y="4194796"/>
            <a:ext cx="2016224" cy="2261616"/>
          </a:xfrm>
          <a:prstGeom prst="rect">
            <a:avLst/>
          </a:prstGeom>
        </p:spPr>
      </p:pic>
      <p:pic>
        <p:nvPicPr>
          <p:cNvPr id="6" name="Picture 5" descr="mud day 20.jpg"/>
          <p:cNvPicPr>
            <a:picLocks noChangeAspect="1"/>
          </p:cNvPicPr>
          <p:nvPr/>
        </p:nvPicPr>
        <p:blipFill>
          <a:blip r:embed="rId3" cstate="print"/>
          <a:srcRect b="14818"/>
          <a:stretch>
            <a:fillRect/>
          </a:stretch>
        </p:blipFill>
        <p:spPr>
          <a:xfrm>
            <a:off x="1835696" y="4221088"/>
            <a:ext cx="2019300" cy="2304256"/>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I see there are benefits...Now what?</a:t>
            </a:r>
            <a:endParaRPr lang="en-CA" dirty="0"/>
          </a:p>
        </p:txBody>
      </p:sp>
      <p:sp>
        <p:nvSpPr>
          <p:cNvPr id="3" name="Content Placeholder 2"/>
          <p:cNvSpPr>
            <a:spLocks noGrp="1"/>
          </p:cNvSpPr>
          <p:nvPr>
            <p:ph idx="1"/>
          </p:nvPr>
        </p:nvSpPr>
        <p:spPr>
          <a:xfrm>
            <a:off x="323528" y="1340768"/>
            <a:ext cx="8229600" cy="5257800"/>
          </a:xfrm>
        </p:spPr>
        <p:txBody>
          <a:bodyPr>
            <a:normAutofit/>
          </a:bodyPr>
          <a:lstStyle/>
          <a:p>
            <a:pPr>
              <a:buNone/>
            </a:pPr>
            <a:r>
              <a:rPr lang="en-CA" sz="2800" dirty="0" smtClean="0"/>
              <a:t>Your First Steps:</a:t>
            </a:r>
          </a:p>
          <a:p>
            <a:pPr>
              <a:lnSpc>
                <a:spcPct val="150000"/>
              </a:lnSpc>
              <a:buNone/>
            </a:pPr>
            <a:r>
              <a:rPr lang="en-CA" sz="2800" dirty="0" smtClean="0"/>
              <a:t>-Gather your data</a:t>
            </a:r>
          </a:p>
          <a:p>
            <a:pPr>
              <a:lnSpc>
                <a:spcPct val="150000"/>
              </a:lnSpc>
              <a:buNone/>
            </a:pPr>
            <a:r>
              <a:rPr lang="en-CA" sz="2800" dirty="0" smtClean="0"/>
              <a:t>-Introduce the idea to the rest of your team</a:t>
            </a:r>
          </a:p>
          <a:p>
            <a:pPr>
              <a:lnSpc>
                <a:spcPct val="150000"/>
              </a:lnSpc>
              <a:buNone/>
            </a:pPr>
            <a:r>
              <a:rPr lang="en-CA" sz="2800" dirty="0" smtClean="0"/>
              <a:t>-Create an action plan for the day</a:t>
            </a:r>
          </a:p>
          <a:p>
            <a:pPr>
              <a:lnSpc>
                <a:spcPct val="150000"/>
              </a:lnSpc>
              <a:buNone/>
            </a:pPr>
            <a:r>
              <a:rPr lang="en-CA" sz="2800" dirty="0" smtClean="0"/>
              <a:t>-Notify your parents</a:t>
            </a:r>
          </a:p>
        </p:txBody>
      </p:sp>
      <p:pic>
        <p:nvPicPr>
          <p:cNvPr id="3074" name="Picture 2" descr="C:\Users\Chantel\Pictures\mud day\mud day 19.jpg"/>
          <p:cNvPicPr>
            <a:picLocks noChangeAspect="1" noChangeArrowheads="1"/>
          </p:cNvPicPr>
          <p:nvPr/>
        </p:nvPicPr>
        <p:blipFill>
          <a:blip r:embed="rId3" cstate="print"/>
          <a:srcRect/>
          <a:stretch>
            <a:fillRect/>
          </a:stretch>
        </p:blipFill>
        <p:spPr bwMode="auto">
          <a:xfrm>
            <a:off x="4788024" y="4149080"/>
            <a:ext cx="3275856" cy="2445357"/>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 Note Home...</a:t>
            </a:r>
            <a:endParaRPr lang="en-CA" dirty="0"/>
          </a:p>
        </p:txBody>
      </p:sp>
      <p:sp>
        <p:nvSpPr>
          <p:cNvPr id="3" name="Content Placeholder 2"/>
          <p:cNvSpPr>
            <a:spLocks noGrp="1"/>
          </p:cNvSpPr>
          <p:nvPr>
            <p:ph idx="1"/>
          </p:nvPr>
        </p:nvSpPr>
        <p:spPr>
          <a:xfrm>
            <a:off x="457200" y="1600200"/>
            <a:ext cx="8229600" cy="4997152"/>
          </a:xfrm>
        </p:spPr>
        <p:txBody>
          <a:bodyPr>
            <a:normAutofit/>
          </a:bodyPr>
          <a:lstStyle/>
          <a:p>
            <a:pPr>
              <a:buFontTx/>
              <a:buChar char="-"/>
            </a:pPr>
            <a:r>
              <a:rPr lang="en-CA" dirty="0" smtClean="0"/>
              <a:t>Date and time</a:t>
            </a:r>
          </a:p>
          <a:p>
            <a:pPr>
              <a:buNone/>
            </a:pPr>
            <a:endParaRPr lang="en-CA" dirty="0" smtClean="0"/>
          </a:p>
          <a:p>
            <a:pPr>
              <a:buFontTx/>
              <a:buChar char="-"/>
            </a:pPr>
            <a:r>
              <a:rPr lang="en-CA" dirty="0" smtClean="0"/>
              <a:t>Background on International Mud Day</a:t>
            </a:r>
          </a:p>
          <a:p>
            <a:pPr>
              <a:buNone/>
            </a:pPr>
            <a:endParaRPr lang="en-CA" dirty="0" smtClean="0"/>
          </a:p>
          <a:p>
            <a:pPr>
              <a:buFontTx/>
              <a:buChar char="-"/>
            </a:pPr>
            <a:r>
              <a:rPr lang="en-CA" dirty="0" smtClean="0"/>
              <a:t>Benefits of mud play</a:t>
            </a:r>
          </a:p>
          <a:p>
            <a:pPr>
              <a:buNone/>
            </a:pPr>
            <a:endParaRPr lang="en-CA" dirty="0" smtClean="0"/>
          </a:p>
          <a:p>
            <a:pPr>
              <a:buFontTx/>
              <a:buChar char="-"/>
            </a:pPr>
            <a:r>
              <a:rPr lang="en-CA" dirty="0" smtClean="0"/>
              <a:t>Items you’d like parents to supply </a:t>
            </a:r>
          </a:p>
          <a:p>
            <a:pPr>
              <a:buFontTx/>
              <a:buChar char="-"/>
            </a:pPr>
            <a:endParaRPr lang="en-CA" dirty="0" smtClean="0"/>
          </a:p>
          <a:p>
            <a:pPr>
              <a:buFontTx/>
              <a:buChar char="-"/>
            </a:pPr>
            <a:endParaRPr lang="en-CA" dirty="0" smtClean="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Continued...</a:t>
            </a:r>
            <a:endParaRPr lang="en-CA" dirty="0"/>
          </a:p>
        </p:txBody>
      </p:sp>
      <p:sp>
        <p:nvSpPr>
          <p:cNvPr id="3" name="Content Placeholder 2"/>
          <p:cNvSpPr>
            <a:spLocks noGrp="1"/>
          </p:cNvSpPr>
          <p:nvPr>
            <p:ph idx="1"/>
          </p:nvPr>
        </p:nvSpPr>
        <p:spPr/>
        <p:txBody>
          <a:bodyPr>
            <a:normAutofit lnSpcReduction="10000"/>
          </a:bodyPr>
          <a:lstStyle/>
          <a:p>
            <a:pPr>
              <a:buFontTx/>
              <a:buChar char="-"/>
            </a:pPr>
            <a:r>
              <a:rPr lang="en-CA" dirty="0" smtClean="0"/>
              <a:t>Your plan for the day (times to be in the mud, times to be cleaning up)</a:t>
            </a:r>
          </a:p>
          <a:p>
            <a:pPr>
              <a:buNone/>
            </a:pPr>
            <a:endParaRPr lang="en-CA" dirty="0" smtClean="0"/>
          </a:p>
          <a:p>
            <a:pPr>
              <a:buFontTx/>
              <a:buChar char="-"/>
            </a:pPr>
            <a:r>
              <a:rPr lang="en-CA" dirty="0" smtClean="0"/>
              <a:t>Information on additional activities (</a:t>
            </a:r>
            <a:r>
              <a:rPr lang="en-CA" dirty="0" err="1" smtClean="0"/>
              <a:t>ie</a:t>
            </a:r>
            <a:r>
              <a:rPr lang="en-CA" dirty="0" smtClean="0"/>
              <a:t>. Worms &amp; Dirt for snack!)</a:t>
            </a:r>
          </a:p>
          <a:p>
            <a:pPr>
              <a:buNone/>
            </a:pPr>
            <a:endParaRPr lang="en-CA" dirty="0" smtClean="0"/>
          </a:p>
          <a:p>
            <a:pPr>
              <a:buFontTx/>
              <a:buChar char="-"/>
            </a:pPr>
            <a:r>
              <a:rPr lang="en-CA" dirty="0" smtClean="0"/>
              <a:t>Alternate activity should they decide their child will not participate (</a:t>
            </a:r>
            <a:r>
              <a:rPr lang="en-CA" dirty="0" err="1" smtClean="0"/>
              <a:t>ie</a:t>
            </a:r>
            <a:r>
              <a:rPr lang="en-CA" dirty="0" smtClean="0"/>
              <a:t>. books, games &amp; puzzles, outdoor dramatic play, etc.)</a:t>
            </a:r>
          </a:p>
          <a:p>
            <a:endParaRPr lang="en-CA"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Additional Activities</a:t>
            </a:r>
            <a:endParaRPr lang="en-CA" dirty="0"/>
          </a:p>
        </p:txBody>
      </p:sp>
      <p:sp>
        <p:nvSpPr>
          <p:cNvPr id="3" name="Content Placeholder 2"/>
          <p:cNvSpPr>
            <a:spLocks noGrp="1"/>
          </p:cNvSpPr>
          <p:nvPr>
            <p:ph idx="1"/>
          </p:nvPr>
        </p:nvSpPr>
        <p:spPr/>
        <p:txBody>
          <a:bodyPr/>
          <a:lstStyle/>
          <a:p>
            <a:r>
              <a:rPr lang="en-CA" dirty="0" smtClean="0"/>
              <a:t>Story Tables</a:t>
            </a:r>
          </a:p>
          <a:p>
            <a:r>
              <a:rPr lang="en-CA" dirty="0" smtClean="0"/>
              <a:t>Sponge Target</a:t>
            </a:r>
          </a:p>
          <a:p>
            <a:r>
              <a:rPr lang="en-CA" dirty="0" smtClean="0"/>
              <a:t>Invitations for Learning (</a:t>
            </a:r>
            <a:r>
              <a:rPr lang="en-CA" dirty="0" err="1" smtClean="0"/>
              <a:t>ie</a:t>
            </a:r>
            <a:r>
              <a:rPr lang="en-CA" dirty="0" smtClean="0"/>
              <a:t>. shell table, pig play bin)</a:t>
            </a:r>
          </a:p>
          <a:p>
            <a:r>
              <a:rPr lang="en-CA" dirty="0" smtClean="0"/>
              <a:t>Brown Cornstarch Magic</a:t>
            </a:r>
          </a:p>
          <a:p>
            <a:r>
              <a:rPr lang="en-CA" dirty="0" smtClean="0"/>
              <a:t>Mud and Dirt Songs, Poems and Finger Plays </a:t>
            </a:r>
          </a:p>
          <a:p>
            <a:pPr>
              <a:buNone/>
            </a:pPr>
            <a:endParaRPr lang="en-CA"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Content Placeholder 2"/>
          <p:cNvSpPr>
            <a:spLocks noGrp="1"/>
          </p:cNvSpPr>
          <p:nvPr>
            <p:ph idx="1"/>
          </p:nvPr>
        </p:nvSpPr>
        <p:spPr>
          <a:xfrm>
            <a:off x="0" y="0"/>
            <a:ext cx="9144000" cy="7101408"/>
          </a:xfrm>
        </p:spPr>
        <p:txBody>
          <a:bodyPr>
            <a:normAutofit fontScale="47500" lnSpcReduction="20000"/>
          </a:bodyPr>
          <a:lstStyle/>
          <a:p>
            <a:pPr>
              <a:buNone/>
            </a:pPr>
            <a:r>
              <a:rPr lang="en-CA" dirty="0" smtClean="0"/>
              <a:t>Dear parents,</a:t>
            </a:r>
          </a:p>
          <a:p>
            <a:pPr>
              <a:buNone/>
            </a:pPr>
            <a:endParaRPr lang="en-CA" dirty="0" smtClean="0"/>
          </a:p>
          <a:p>
            <a:pPr>
              <a:buNone/>
            </a:pPr>
            <a:r>
              <a:rPr lang="en-CA" dirty="0" smtClean="0"/>
              <a:t>	On June 29</a:t>
            </a:r>
            <a:r>
              <a:rPr lang="en-CA" baseline="30000" dirty="0" smtClean="0"/>
              <a:t>th</a:t>
            </a:r>
            <a:r>
              <a:rPr lang="en-CA" dirty="0" smtClean="0"/>
              <a:t>, CDELC Inc will be holding its second annual “Mud Day!”  Since its several years ago, Mud Day and knowledge of the benefits of mud play have been fast spreading into children’s programs across the world.  International Mud Day began as a celebration of two communities in </a:t>
            </a:r>
            <a:r>
              <a:rPr lang="en-CA" dirty="0" err="1" smtClean="0"/>
              <a:t>Nepaul</a:t>
            </a:r>
            <a:r>
              <a:rPr lang="en-CA" dirty="0" smtClean="0"/>
              <a:t> and Australia during which time children were allowed to explore, create and enjoy one of life’s treasures-Mud.  In order to celebrate International Mud Day, CDELC Inc  will be participating through mud play, songs, books and finger plays as well as by offering additional activities and invitations with the Mud Day theme.</a:t>
            </a:r>
          </a:p>
          <a:p>
            <a:pPr>
              <a:buNone/>
            </a:pPr>
            <a:endParaRPr lang="en-CA" dirty="0" smtClean="0"/>
          </a:p>
          <a:p>
            <a:pPr>
              <a:buNone/>
            </a:pPr>
            <a:r>
              <a:rPr lang="en-CA" dirty="0" smtClean="0"/>
              <a:t>	Mud play will begin at 10:00 and continue until 11:30 when we clean up for lunch.  Children will continue with mud play following afternoon snack until 5:00p.m.  </a:t>
            </a:r>
          </a:p>
          <a:p>
            <a:pPr>
              <a:buNone/>
            </a:pPr>
            <a:endParaRPr lang="en-CA" dirty="0" smtClean="0"/>
          </a:p>
          <a:p>
            <a:pPr>
              <a:buNone/>
            </a:pPr>
            <a:r>
              <a:rPr lang="en-CA" dirty="0" smtClean="0"/>
              <a:t>	There are many benefits that come through mud play and exploration that cover all of the developmental domains and assist with the development of the whole child.  Some of these include; gross and fine motor development, opportunities for sharing and cooperation,  introduction to new language and descriptive words, emotions of pride and joy and opportunities for problem solving and prediction, among many others.  </a:t>
            </a:r>
          </a:p>
          <a:p>
            <a:pPr>
              <a:buNone/>
            </a:pPr>
            <a:endParaRPr lang="en-CA" dirty="0" smtClean="0"/>
          </a:p>
          <a:p>
            <a:pPr>
              <a:buNone/>
            </a:pPr>
            <a:r>
              <a:rPr lang="en-CA" dirty="0" smtClean="0"/>
              <a:t>	We ask that families provide old clothes that are able to get dirty, or on old swim suit as well a hat that the children can wear in the mud.  Staff will work with children to assist them in clean up and changing clothing as they see families arriving at the centre for pick up time and ask that you assist with this process by picking up between 11:45- 12 noon and 5:00-5:15 if possible.  Please allow for a few additional minutes at pick up time as we may require your help to get your children cleaned up and changed.  </a:t>
            </a:r>
          </a:p>
          <a:p>
            <a:pPr>
              <a:buNone/>
            </a:pPr>
            <a:endParaRPr lang="en-CA" dirty="0" smtClean="0"/>
          </a:p>
          <a:p>
            <a:pPr>
              <a:buNone/>
            </a:pPr>
            <a:r>
              <a:rPr lang="en-CA" dirty="0" smtClean="0"/>
              <a:t>	We are very excited for the opportunity to engage in mud play with your children and look forward in the coming days to sharing photos and documentation of the excitement and learning that takes place through this valuable exploration.  If you would to join in the fun or have any questions, please contact me at the Centre.</a:t>
            </a:r>
          </a:p>
          <a:p>
            <a:pPr>
              <a:buNone/>
            </a:pPr>
            <a:endParaRPr lang="en-CA" dirty="0" smtClean="0"/>
          </a:p>
          <a:p>
            <a:pPr>
              <a:buNone/>
            </a:pPr>
            <a:r>
              <a:rPr lang="en-CA" dirty="0" smtClean="0"/>
              <a:t>									Sincerely,</a:t>
            </a:r>
          </a:p>
          <a:p>
            <a:pPr>
              <a:buNone/>
            </a:pPr>
            <a:endParaRPr lang="en-CA" dirty="0" smtClean="0"/>
          </a:p>
          <a:p>
            <a:pPr>
              <a:buNone/>
            </a:pPr>
            <a:r>
              <a:rPr lang="en-CA" dirty="0" smtClean="0"/>
              <a:t>									</a:t>
            </a:r>
            <a:r>
              <a:rPr lang="en-CA" dirty="0" err="1" smtClean="0"/>
              <a:t>Chantel</a:t>
            </a:r>
            <a:endParaRPr lang="en-CA" dirty="0" smtClean="0"/>
          </a:p>
          <a:p>
            <a:pPr>
              <a:buNone/>
            </a:pPr>
            <a:endParaRPr lang="en-CA" dirty="0" smtClean="0"/>
          </a:p>
          <a:p>
            <a:pPr>
              <a:buNone/>
            </a:pPr>
            <a:endParaRPr lang="en-CA" dirty="0" smtClean="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Barriers</a:t>
            </a:r>
            <a:endParaRPr lang="en-CA" dirty="0"/>
          </a:p>
        </p:txBody>
      </p:sp>
      <p:sp>
        <p:nvSpPr>
          <p:cNvPr id="3" name="Content Placeholder 2"/>
          <p:cNvSpPr>
            <a:spLocks noGrp="1"/>
          </p:cNvSpPr>
          <p:nvPr>
            <p:ph idx="1"/>
          </p:nvPr>
        </p:nvSpPr>
        <p:spPr>
          <a:xfrm>
            <a:off x="827584" y="1196752"/>
            <a:ext cx="3970784" cy="5256584"/>
          </a:xfrm>
        </p:spPr>
        <p:txBody>
          <a:bodyPr>
            <a:normAutofit fontScale="77500" lnSpcReduction="20000"/>
          </a:bodyPr>
          <a:lstStyle/>
          <a:p>
            <a:r>
              <a:rPr lang="en-CA" dirty="0" smtClean="0"/>
              <a:t>Parents</a:t>
            </a:r>
          </a:p>
          <a:p>
            <a:pPr>
              <a:buNone/>
            </a:pPr>
            <a:endParaRPr lang="en-CA" dirty="0" smtClean="0"/>
          </a:p>
          <a:p>
            <a:r>
              <a:rPr lang="en-CA" dirty="0" smtClean="0"/>
              <a:t>Other Staff</a:t>
            </a:r>
          </a:p>
          <a:p>
            <a:pPr>
              <a:buNone/>
            </a:pPr>
            <a:endParaRPr lang="en-CA" dirty="0" smtClean="0"/>
          </a:p>
          <a:p>
            <a:r>
              <a:rPr lang="en-CA" dirty="0" smtClean="0"/>
              <a:t>Environmental</a:t>
            </a:r>
          </a:p>
          <a:p>
            <a:pPr>
              <a:buNone/>
            </a:pPr>
            <a:endParaRPr lang="en-CA" dirty="0" smtClean="0"/>
          </a:p>
          <a:p>
            <a:r>
              <a:rPr lang="en-CA" dirty="0" smtClean="0"/>
              <a:t>Indoor Space</a:t>
            </a:r>
          </a:p>
          <a:p>
            <a:endParaRPr lang="en-CA" dirty="0" smtClean="0"/>
          </a:p>
          <a:p>
            <a:r>
              <a:rPr lang="en-CA" dirty="0" smtClean="0"/>
              <a:t>Public Health</a:t>
            </a:r>
          </a:p>
          <a:p>
            <a:endParaRPr lang="en-CA" dirty="0" smtClean="0"/>
          </a:p>
          <a:p>
            <a:r>
              <a:rPr lang="en-CA" dirty="0" smtClean="0"/>
              <a:t>Staffing and Prep Time</a:t>
            </a:r>
          </a:p>
          <a:p>
            <a:endParaRPr lang="en-CA" dirty="0" smtClean="0"/>
          </a:p>
          <a:p>
            <a:r>
              <a:rPr lang="en-CA" dirty="0" smtClean="0"/>
              <a:t>Safety</a:t>
            </a:r>
          </a:p>
        </p:txBody>
      </p:sp>
      <p:pic>
        <p:nvPicPr>
          <p:cNvPr id="4" name="Picture 3" descr="mud day  10.jpg"/>
          <p:cNvPicPr>
            <a:picLocks noChangeAspect="1"/>
          </p:cNvPicPr>
          <p:nvPr/>
        </p:nvPicPr>
        <p:blipFill>
          <a:blip r:embed="rId3" cstate="print"/>
          <a:stretch>
            <a:fillRect/>
          </a:stretch>
        </p:blipFill>
        <p:spPr>
          <a:xfrm>
            <a:off x="5076056" y="1628800"/>
            <a:ext cx="3601938" cy="482523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What are the benefits of mud play?</a:t>
            </a:r>
            <a:endParaRPr lang="en-CA" dirty="0"/>
          </a:p>
        </p:txBody>
      </p:sp>
      <p:sp>
        <p:nvSpPr>
          <p:cNvPr id="3" name="Content Placeholder 2"/>
          <p:cNvSpPr>
            <a:spLocks noGrp="1"/>
          </p:cNvSpPr>
          <p:nvPr>
            <p:ph idx="1"/>
          </p:nvPr>
        </p:nvSpPr>
        <p:spPr/>
        <p:txBody>
          <a:bodyPr/>
          <a:lstStyle/>
          <a:p>
            <a:pPr>
              <a:buNone/>
            </a:pPr>
            <a:r>
              <a:rPr lang="en-CA" dirty="0" smtClean="0"/>
              <a:t>		Brainstorm with those at your table:</a:t>
            </a:r>
          </a:p>
          <a:p>
            <a:pPr>
              <a:buNone/>
            </a:pPr>
            <a:endParaRPr lang="en-CA" dirty="0" smtClean="0"/>
          </a:p>
          <a:p>
            <a:pPr>
              <a:buNone/>
            </a:pPr>
            <a:r>
              <a:rPr lang="en-CA" dirty="0"/>
              <a:t>	</a:t>
            </a:r>
            <a:r>
              <a:rPr lang="en-CA" dirty="0" smtClean="0"/>
              <a:t>- Health Benefits</a:t>
            </a:r>
          </a:p>
          <a:p>
            <a:pPr>
              <a:buNone/>
            </a:pPr>
            <a:r>
              <a:rPr lang="en-CA" dirty="0"/>
              <a:t>	</a:t>
            </a:r>
            <a:r>
              <a:rPr lang="en-CA" dirty="0" smtClean="0"/>
              <a:t>- Social and Emotional</a:t>
            </a:r>
          </a:p>
          <a:p>
            <a:pPr>
              <a:buNone/>
            </a:pPr>
            <a:r>
              <a:rPr lang="en-CA" dirty="0"/>
              <a:t>	</a:t>
            </a:r>
            <a:r>
              <a:rPr lang="en-CA" dirty="0" smtClean="0"/>
              <a:t>- Cognitive and Language</a:t>
            </a:r>
          </a:p>
          <a:p>
            <a:pPr>
              <a:buNone/>
            </a:pPr>
            <a:r>
              <a:rPr lang="en-CA" dirty="0"/>
              <a:t>	</a:t>
            </a:r>
            <a:r>
              <a:rPr lang="en-CA" dirty="0" smtClean="0"/>
              <a:t>- Fine and Gross Motor</a:t>
            </a:r>
          </a:p>
          <a:p>
            <a:pPr>
              <a:buNone/>
            </a:pPr>
            <a:r>
              <a:rPr lang="en-CA" dirty="0" smtClean="0"/>
              <a:t> </a:t>
            </a:r>
            <a:endParaRPr lang="en-CA" dirty="0"/>
          </a:p>
        </p:txBody>
      </p:sp>
      <p:pic>
        <p:nvPicPr>
          <p:cNvPr id="4" name="Picture 3" descr="mud day 13.jpg"/>
          <p:cNvPicPr>
            <a:picLocks noChangeAspect="1"/>
          </p:cNvPicPr>
          <p:nvPr/>
        </p:nvPicPr>
        <p:blipFill>
          <a:blip r:embed="rId3" cstate="print"/>
          <a:stretch>
            <a:fillRect/>
          </a:stretch>
        </p:blipFill>
        <p:spPr>
          <a:xfrm>
            <a:off x="5580112" y="2492896"/>
            <a:ext cx="2883396" cy="3862663"/>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Implementing Your Mud Day!!!</a:t>
            </a:r>
            <a:endParaRPr lang="en-CA" dirty="0"/>
          </a:p>
        </p:txBody>
      </p:sp>
      <p:sp>
        <p:nvSpPr>
          <p:cNvPr id="3" name="Content Placeholder 2"/>
          <p:cNvSpPr>
            <a:spLocks noGrp="1"/>
          </p:cNvSpPr>
          <p:nvPr>
            <p:ph idx="1"/>
          </p:nvPr>
        </p:nvSpPr>
        <p:spPr/>
        <p:txBody>
          <a:bodyPr/>
          <a:lstStyle/>
          <a:p>
            <a:pPr>
              <a:buNone/>
            </a:pPr>
            <a:endParaRPr lang="en-CA" dirty="0" smtClean="0"/>
          </a:p>
          <a:p>
            <a:endParaRPr lang="en-CA" dirty="0" smtClean="0"/>
          </a:p>
          <a:p>
            <a:endParaRPr lang="en-CA" dirty="0"/>
          </a:p>
        </p:txBody>
      </p:sp>
      <p:pic>
        <p:nvPicPr>
          <p:cNvPr id="4" name="Picture 3" descr="mud day 15.jpg"/>
          <p:cNvPicPr>
            <a:picLocks noChangeAspect="1"/>
          </p:cNvPicPr>
          <p:nvPr/>
        </p:nvPicPr>
        <p:blipFill>
          <a:blip r:embed="rId3" cstate="print"/>
          <a:stretch>
            <a:fillRect/>
          </a:stretch>
        </p:blipFill>
        <p:spPr>
          <a:xfrm>
            <a:off x="611560" y="1484784"/>
            <a:ext cx="3960440" cy="5079227"/>
          </a:xfrm>
          <a:prstGeom prst="rect">
            <a:avLst/>
          </a:prstGeom>
        </p:spPr>
      </p:pic>
      <p:pic>
        <p:nvPicPr>
          <p:cNvPr id="6" name="Picture 5" descr="mud day 23.jpg"/>
          <p:cNvPicPr>
            <a:picLocks noChangeAspect="1"/>
          </p:cNvPicPr>
          <p:nvPr/>
        </p:nvPicPr>
        <p:blipFill>
          <a:blip r:embed="rId4" cstate="print"/>
          <a:stretch>
            <a:fillRect/>
          </a:stretch>
        </p:blipFill>
        <p:spPr>
          <a:xfrm>
            <a:off x="4788024" y="1484784"/>
            <a:ext cx="3793131" cy="5081364"/>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4" name="Content Placeholder 3" descr="IMG_1039.JPG"/>
          <p:cNvPicPr>
            <a:picLocks noGrp="1" noChangeAspect="1"/>
          </p:cNvPicPr>
          <p:nvPr>
            <p:ph idx="1"/>
          </p:nvPr>
        </p:nvPicPr>
        <p:blipFill>
          <a:blip r:embed="rId2" cstate="print"/>
          <a:stretch>
            <a:fillRect/>
          </a:stretch>
        </p:blipFill>
        <p:spPr>
          <a:xfrm>
            <a:off x="323527" y="260648"/>
            <a:ext cx="8448939" cy="6336704"/>
          </a:xfr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ACTIVITIES YOU CAN IMPLEMENT WITH...</a:t>
            </a:r>
            <a:endParaRPr lang="en-CA" dirty="0"/>
          </a:p>
        </p:txBody>
      </p:sp>
      <p:pic>
        <p:nvPicPr>
          <p:cNvPr id="4" name="Content Placeholder 3" descr="images38T91S6K.jpg"/>
          <p:cNvPicPr>
            <a:picLocks noGrp="1" noChangeAspect="1"/>
          </p:cNvPicPr>
          <p:nvPr>
            <p:ph idx="1"/>
          </p:nvPr>
        </p:nvPicPr>
        <p:blipFill>
          <a:blip r:embed="rId2" cstate="print"/>
          <a:stretch>
            <a:fillRect/>
          </a:stretch>
        </p:blipFill>
        <p:spPr>
          <a:xfrm>
            <a:off x="683568" y="2060848"/>
            <a:ext cx="7507138" cy="4473503"/>
          </a:xfr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dirty="0"/>
          </a:p>
        </p:txBody>
      </p:sp>
      <p:sp>
        <p:nvSpPr>
          <p:cNvPr id="5" name="Content Placeholder 4"/>
          <p:cNvSpPr>
            <a:spLocks noGrp="1"/>
          </p:cNvSpPr>
          <p:nvPr>
            <p:ph idx="1"/>
          </p:nvPr>
        </p:nvSpPr>
        <p:spPr/>
        <p:txBody>
          <a:bodyPr>
            <a:normAutofit fontScale="92500" lnSpcReduction="10000"/>
          </a:bodyPr>
          <a:lstStyle/>
          <a:p>
            <a:r>
              <a:rPr lang="en-CA" dirty="0" smtClean="0"/>
              <a:t>Break into groups based on the ages you work with</a:t>
            </a:r>
          </a:p>
          <a:p>
            <a:pPr>
              <a:buNone/>
            </a:pPr>
            <a:endParaRPr lang="en-CA" dirty="0" smtClean="0"/>
          </a:p>
          <a:p>
            <a:r>
              <a:rPr lang="en-CA" dirty="0" smtClean="0"/>
              <a:t>Brainstorm 2 activities or mud play areas that you would include in your mud day.</a:t>
            </a:r>
          </a:p>
          <a:p>
            <a:endParaRPr lang="en-CA" dirty="0" smtClean="0"/>
          </a:p>
          <a:p>
            <a:r>
              <a:rPr lang="en-CA" dirty="0" smtClean="0"/>
              <a:t>How are the activities age appropriate?</a:t>
            </a:r>
          </a:p>
          <a:p>
            <a:r>
              <a:rPr lang="en-CA" dirty="0" smtClean="0"/>
              <a:t>What did you need to consider when planning this?</a:t>
            </a:r>
            <a:endParaRPr lang="en-CA"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48680"/>
            <a:ext cx="8229600" cy="5577483"/>
          </a:xfrm>
        </p:spPr>
        <p:txBody>
          <a:bodyPr/>
          <a:lstStyle/>
          <a:p>
            <a:pPr>
              <a:buNone/>
            </a:pPr>
            <a:r>
              <a:rPr lang="en-CA" sz="4000" dirty="0" smtClean="0"/>
              <a:t>From Dirt to Mud and Back Again</a:t>
            </a:r>
          </a:p>
          <a:p>
            <a:pPr>
              <a:buNone/>
            </a:pPr>
            <a:endParaRPr lang="en-CA" sz="4000" dirty="0" smtClean="0"/>
          </a:p>
          <a:p>
            <a:pPr lvl="1"/>
            <a:r>
              <a:rPr lang="en-CA" dirty="0" smtClean="0"/>
              <a:t>What happens when you add water to dirt? </a:t>
            </a:r>
          </a:p>
          <a:p>
            <a:pPr lvl="1"/>
            <a:r>
              <a:rPr lang="en-CA" dirty="0" smtClean="0"/>
              <a:t>Does adding water change how it looks? Smells? Feels?</a:t>
            </a:r>
          </a:p>
          <a:p>
            <a:pPr lvl="1"/>
            <a:r>
              <a:rPr lang="en-CA" dirty="0" smtClean="0"/>
              <a:t>What might happen if we place the mud into the sun?</a:t>
            </a:r>
          </a:p>
          <a:p>
            <a:pPr lvl="1"/>
            <a:r>
              <a:rPr lang="en-CA" dirty="0" smtClean="0"/>
              <a:t>How did it change?  Why do you think this happened?</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04664"/>
            <a:ext cx="8229600" cy="6120680"/>
          </a:xfrm>
        </p:spPr>
        <p:txBody>
          <a:bodyPr>
            <a:normAutofit/>
          </a:bodyPr>
          <a:lstStyle/>
          <a:p>
            <a:pPr>
              <a:buNone/>
            </a:pPr>
            <a:r>
              <a:rPr lang="en-CA" sz="4800" dirty="0" smtClean="0"/>
              <a:t>Dirt Pit Dig</a:t>
            </a:r>
          </a:p>
          <a:p>
            <a:pPr lvl="1">
              <a:buNone/>
            </a:pPr>
            <a:r>
              <a:rPr lang="en-CA" dirty="0" smtClean="0"/>
              <a:t>Indoor or Outdoor</a:t>
            </a:r>
          </a:p>
          <a:p>
            <a:pPr lvl="1"/>
            <a:endParaRPr lang="en-CA" dirty="0" smtClean="0"/>
          </a:p>
          <a:p>
            <a:pPr lvl="1"/>
            <a:endParaRPr lang="en-CA" dirty="0" smtClean="0"/>
          </a:p>
          <a:p>
            <a:pPr lvl="1"/>
            <a:r>
              <a:rPr lang="en-CA" dirty="0" smtClean="0"/>
              <a:t>How might loosening the dirt change how it feels?</a:t>
            </a:r>
          </a:p>
          <a:p>
            <a:pPr lvl="1"/>
            <a:r>
              <a:rPr lang="en-CA" dirty="0" smtClean="0"/>
              <a:t>Are there any ideas on how this would assist with making mud?</a:t>
            </a:r>
          </a:p>
          <a:p>
            <a:pPr lvl="1"/>
            <a:r>
              <a:rPr lang="en-CA" dirty="0" smtClean="0"/>
              <a:t>How can we document the items that we have found?</a:t>
            </a:r>
          </a:p>
          <a:p>
            <a:pPr lvl="1"/>
            <a:r>
              <a:rPr lang="en-CA" dirty="0" smtClean="0"/>
              <a:t>What is the largest item we found?  Smallest?</a:t>
            </a:r>
            <a:endParaRPr lang="en-CA" dirty="0"/>
          </a:p>
        </p:txBody>
      </p:sp>
      <p:pic>
        <p:nvPicPr>
          <p:cNvPr id="21506" name="Picture 2" descr="http://4.bp.blogspot.com/-OjtK7LOzz0o/UIIObU09vqI/AAAAAAAABhE/Djp2PIV_emo/s1600/DSCN6439.JPG">
            <a:hlinkClick r:id="rId3"/>
          </p:cNvPr>
          <p:cNvPicPr>
            <a:picLocks noChangeAspect="1" noChangeArrowheads="1"/>
          </p:cNvPicPr>
          <p:nvPr/>
        </p:nvPicPr>
        <p:blipFill>
          <a:blip r:embed="rId4" cstate="print"/>
          <a:srcRect/>
          <a:stretch>
            <a:fillRect/>
          </a:stretch>
        </p:blipFill>
        <p:spPr bwMode="auto">
          <a:xfrm>
            <a:off x="4499992" y="692696"/>
            <a:ext cx="3888432" cy="2106234"/>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04664"/>
            <a:ext cx="8229600" cy="5721499"/>
          </a:xfrm>
        </p:spPr>
        <p:txBody>
          <a:bodyPr>
            <a:normAutofit/>
          </a:bodyPr>
          <a:lstStyle/>
          <a:p>
            <a:pPr>
              <a:buNone/>
            </a:pPr>
            <a:r>
              <a:rPr lang="en-CA" sz="4000" dirty="0" smtClean="0"/>
              <a:t>Prince &amp; Princess Mud</a:t>
            </a:r>
          </a:p>
          <a:p>
            <a:pPr>
              <a:buNone/>
            </a:pPr>
            <a:endParaRPr lang="en-CA" dirty="0" smtClean="0"/>
          </a:p>
          <a:p>
            <a:pPr>
              <a:buNone/>
            </a:pPr>
            <a:r>
              <a:rPr lang="en-CA" dirty="0" smtClean="0"/>
              <a:t>	Ingredients:</a:t>
            </a:r>
          </a:p>
          <a:p>
            <a:pPr>
              <a:buNone/>
            </a:pPr>
            <a:r>
              <a:rPr lang="en-CA" dirty="0" smtClean="0"/>
              <a:t>	- Mud</a:t>
            </a:r>
          </a:p>
          <a:p>
            <a:pPr>
              <a:buNone/>
            </a:pPr>
            <a:r>
              <a:rPr lang="en-CA" dirty="0" smtClean="0"/>
              <a:t>	- Colored sand, paint, glitter paint</a:t>
            </a:r>
          </a:p>
          <a:p>
            <a:pPr>
              <a:buNone/>
            </a:pPr>
            <a:r>
              <a:rPr lang="en-CA" dirty="0" smtClean="0"/>
              <a:t>	- Shells, glitter rocks, glitter pine cones</a:t>
            </a:r>
          </a:p>
          <a:p>
            <a:pPr>
              <a:buNone/>
            </a:pPr>
            <a:r>
              <a:rPr lang="en-CA" dirty="0" smtClean="0"/>
              <a:t>	- Gems and beads</a:t>
            </a:r>
          </a:p>
          <a:p>
            <a:pPr>
              <a:buNone/>
            </a:pPr>
            <a:r>
              <a:rPr lang="en-CA" dirty="0" smtClean="0"/>
              <a:t>	- Tiaras and Crowns</a:t>
            </a:r>
          </a:p>
          <a:p>
            <a:pPr>
              <a:buNone/>
            </a:pPr>
            <a:r>
              <a:rPr lang="en-CA" dirty="0" smtClean="0"/>
              <a:t>	- IMAGINATION!</a:t>
            </a:r>
            <a:endParaRPr lang="en-CA" dirty="0"/>
          </a:p>
        </p:txBody>
      </p:sp>
      <p:pic>
        <p:nvPicPr>
          <p:cNvPr id="19458" name="Picture 2" descr="http://4.bp.blogspot.com/-LSb0oy0NW6M/UX7T9v0I14I/AAAAAAAAXms/GGJs9ytmBqs/s1600/pie+300.jpg">
            <a:hlinkClick r:id="rId3"/>
          </p:cNvPr>
          <p:cNvPicPr>
            <a:picLocks noChangeAspect="1" noChangeArrowheads="1"/>
          </p:cNvPicPr>
          <p:nvPr/>
        </p:nvPicPr>
        <p:blipFill>
          <a:blip r:embed="rId4" cstate="print"/>
          <a:srcRect t="16460"/>
          <a:stretch>
            <a:fillRect/>
          </a:stretch>
        </p:blipFill>
        <p:spPr bwMode="auto">
          <a:xfrm>
            <a:off x="5580112" y="908720"/>
            <a:ext cx="2828472" cy="1827312"/>
          </a:xfrm>
          <a:prstGeom prst="rect">
            <a:avLst/>
          </a:prstGeom>
          <a:noFill/>
        </p:spPr>
      </p:pic>
      <p:pic>
        <p:nvPicPr>
          <p:cNvPr id="19460" name="Picture 4" descr="http://4.bp.blogspot.com/-op0wb_EuOlo/UX7VvlVT9uI/AAAAAAAAXnc/9gzivj7WvYw/s1600/pie+102.jpg">
            <a:hlinkClick r:id="rId5"/>
          </p:cNvPr>
          <p:cNvPicPr>
            <a:picLocks noChangeAspect="1" noChangeArrowheads="1"/>
          </p:cNvPicPr>
          <p:nvPr/>
        </p:nvPicPr>
        <p:blipFill>
          <a:blip r:embed="rId6" cstate="print"/>
          <a:srcRect/>
          <a:stretch>
            <a:fillRect/>
          </a:stretch>
        </p:blipFill>
        <p:spPr bwMode="auto">
          <a:xfrm>
            <a:off x="6444208" y="3933056"/>
            <a:ext cx="2042592" cy="2570261"/>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48680"/>
            <a:ext cx="8229600" cy="5577483"/>
          </a:xfrm>
        </p:spPr>
        <p:txBody>
          <a:bodyPr>
            <a:normAutofit fontScale="92500" lnSpcReduction="10000"/>
          </a:bodyPr>
          <a:lstStyle/>
          <a:p>
            <a:pPr>
              <a:buNone/>
            </a:pPr>
            <a:r>
              <a:rPr lang="en-CA" sz="4000" dirty="0" smtClean="0"/>
              <a:t>Building a Mud Hut</a:t>
            </a:r>
          </a:p>
          <a:p>
            <a:pPr>
              <a:buNone/>
            </a:pPr>
            <a:endParaRPr lang="en-CA" dirty="0" smtClean="0"/>
          </a:p>
          <a:p>
            <a:pPr>
              <a:buNone/>
            </a:pPr>
            <a:r>
              <a:rPr lang="en-CA" dirty="0" smtClean="0"/>
              <a:t>	- Offer the children the challenge of creating a structure using the sticks, mud and twine</a:t>
            </a:r>
          </a:p>
          <a:p>
            <a:pPr>
              <a:buNone/>
            </a:pPr>
            <a:endParaRPr lang="en-CA" dirty="0" smtClean="0"/>
          </a:p>
          <a:p>
            <a:pPr>
              <a:buNone/>
            </a:pPr>
            <a:r>
              <a:rPr lang="en-CA" dirty="0" smtClean="0"/>
              <a:t>	- What worked while creating the structure?</a:t>
            </a:r>
          </a:p>
          <a:p>
            <a:pPr>
              <a:buNone/>
            </a:pPr>
            <a:r>
              <a:rPr lang="en-CA" dirty="0" smtClean="0"/>
              <a:t>	- How did they need to work together to be successful?</a:t>
            </a:r>
          </a:p>
          <a:p>
            <a:pPr>
              <a:buNone/>
            </a:pPr>
            <a:r>
              <a:rPr lang="en-CA" dirty="0" smtClean="0"/>
              <a:t>	- Discuss countries where people live in huts of mud, how would their life be different?</a:t>
            </a:r>
          </a:p>
          <a:p>
            <a:pPr>
              <a:buNone/>
            </a:pPr>
            <a:r>
              <a:rPr lang="en-CA" dirty="0" smtClean="0"/>
              <a:t>	- Who can live in the hut we made?</a:t>
            </a:r>
            <a:endParaRPr lang="en-CA"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92696"/>
            <a:ext cx="8229600" cy="5433467"/>
          </a:xfrm>
        </p:spPr>
        <p:txBody>
          <a:bodyPr>
            <a:normAutofit fontScale="77500" lnSpcReduction="20000"/>
          </a:bodyPr>
          <a:lstStyle/>
          <a:p>
            <a:pPr>
              <a:buNone/>
            </a:pPr>
            <a:r>
              <a:rPr lang="en-CA" sz="4000" dirty="0" smtClean="0"/>
              <a:t>The Real “Magic Mud”</a:t>
            </a:r>
          </a:p>
          <a:p>
            <a:pPr>
              <a:buNone/>
            </a:pPr>
            <a:endParaRPr lang="en-CA" dirty="0" smtClean="0"/>
          </a:p>
          <a:p>
            <a:pPr>
              <a:buNone/>
            </a:pPr>
            <a:r>
              <a:rPr lang="en-CA" dirty="0" smtClean="0"/>
              <a:t>	- Create a mixture of paint or food coloring and baking soda</a:t>
            </a:r>
          </a:p>
          <a:p>
            <a:pPr>
              <a:buNone/>
            </a:pPr>
            <a:endParaRPr lang="en-CA" dirty="0" smtClean="0"/>
          </a:p>
          <a:p>
            <a:pPr>
              <a:buNone/>
            </a:pPr>
            <a:r>
              <a:rPr lang="en-CA" dirty="0" smtClean="0"/>
              <a:t>	- Allow children to use this in their mud play (goes well with the prince and princess mud)</a:t>
            </a:r>
          </a:p>
          <a:p>
            <a:pPr>
              <a:buNone/>
            </a:pPr>
            <a:endParaRPr lang="en-CA" dirty="0" smtClean="0"/>
          </a:p>
          <a:p>
            <a:pPr>
              <a:buNone/>
            </a:pPr>
            <a:r>
              <a:rPr lang="en-CA" dirty="0" smtClean="0"/>
              <a:t>	- Offer the children syringes, </a:t>
            </a:r>
          </a:p>
          <a:p>
            <a:pPr>
              <a:buNone/>
            </a:pPr>
            <a:r>
              <a:rPr lang="en-CA" dirty="0" smtClean="0"/>
              <a:t>	measuring spoons and pouring </a:t>
            </a:r>
          </a:p>
          <a:p>
            <a:pPr>
              <a:buNone/>
            </a:pPr>
            <a:r>
              <a:rPr lang="en-CA" dirty="0" smtClean="0"/>
              <a:t>	materials as well as cups of </a:t>
            </a:r>
          </a:p>
          <a:p>
            <a:pPr>
              <a:buNone/>
            </a:pPr>
            <a:r>
              <a:rPr lang="en-CA" dirty="0" smtClean="0"/>
              <a:t>	vinegar</a:t>
            </a:r>
          </a:p>
          <a:p>
            <a:pPr>
              <a:buNone/>
            </a:pPr>
            <a:endParaRPr lang="en-CA" dirty="0" smtClean="0"/>
          </a:p>
          <a:p>
            <a:pPr>
              <a:buNone/>
            </a:pPr>
            <a:r>
              <a:rPr lang="en-CA" dirty="0" smtClean="0"/>
              <a:t>	- Watch for the Magic!</a:t>
            </a:r>
          </a:p>
        </p:txBody>
      </p:sp>
      <p:pic>
        <p:nvPicPr>
          <p:cNvPr id="17410" name="Picture 2" descr="http://3.bp.blogspot.com/-8idVhxi_pVE/UQw7gJk0mNI/AAAAAAAATjY/rBSbcQGzxBk/s1600/mm33.jpg">
            <a:hlinkClick r:id="rId3"/>
          </p:cNvPr>
          <p:cNvPicPr>
            <a:picLocks noChangeAspect="1" noChangeArrowheads="1"/>
          </p:cNvPicPr>
          <p:nvPr/>
        </p:nvPicPr>
        <p:blipFill>
          <a:blip r:embed="rId4" cstate="print"/>
          <a:srcRect/>
          <a:stretch>
            <a:fillRect/>
          </a:stretch>
        </p:blipFill>
        <p:spPr bwMode="auto">
          <a:xfrm>
            <a:off x="5148064" y="2986512"/>
            <a:ext cx="3498665" cy="3166292"/>
          </a:xfrm>
          <a:prstGeom prst="rect">
            <a:avLst/>
          </a:prstGeo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32656"/>
            <a:ext cx="9144000" cy="6264696"/>
          </a:xfrm>
        </p:spPr>
        <p:txBody>
          <a:bodyPr>
            <a:normAutofit/>
          </a:bodyPr>
          <a:lstStyle/>
          <a:p>
            <a:pPr>
              <a:buNone/>
            </a:pPr>
            <a:r>
              <a:rPr lang="en-CA" sz="4000" dirty="0" smtClean="0"/>
              <a:t>Mud Canvas Painting</a:t>
            </a:r>
          </a:p>
          <a:p>
            <a:pPr>
              <a:buNone/>
            </a:pPr>
            <a:r>
              <a:rPr lang="en-CA" sz="2800" dirty="0" smtClean="0"/>
              <a:t>	-How do different items create different prints on the canvas?</a:t>
            </a:r>
          </a:p>
          <a:p>
            <a:pPr>
              <a:buNone/>
            </a:pPr>
            <a:r>
              <a:rPr lang="en-CA" sz="2800" dirty="0" smtClean="0"/>
              <a:t>	- If varying amounts of water are added to the cups does it behave differently on the paper?</a:t>
            </a:r>
          </a:p>
          <a:p>
            <a:pPr>
              <a:buNone/>
            </a:pPr>
            <a:r>
              <a:rPr lang="en-CA" sz="2800" dirty="0" smtClean="0"/>
              <a:t>	- What happens if you add</a:t>
            </a:r>
          </a:p>
          <a:p>
            <a:pPr>
              <a:buNone/>
            </a:pPr>
            <a:r>
              <a:rPr lang="en-CA" sz="2800" dirty="0" smtClean="0"/>
              <a:t>	 ground chalk, food coloring or paint?</a:t>
            </a:r>
          </a:p>
          <a:p>
            <a:pPr>
              <a:buNone/>
            </a:pPr>
            <a:r>
              <a:rPr lang="en-CA" sz="2800" dirty="0" smtClean="0"/>
              <a:t>	- How can you use your body </a:t>
            </a:r>
          </a:p>
          <a:p>
            <a:pPr>
              <a:buNone/>
            </a:pPr>
            <a:r>
              <a:rPr lang="en-CA" sz="2800" dirty="0" smtClean="0"/>
              <a:t>	to create different prints </a:t>
            </a:r>
          </a:p>
          <a:p>
            <a:pPr>
              <a:buNone/>
            </a:pPr>
            <a:r>
              <a:rPr lang="en-CA" sz="2800" dirty="0" smtClean="0"/>
              <a:t>	and markings?</a:t>
            </a:r>
          </a:p>
          <a:p>
            <a:pPr>
              <a:buNone/>
            </a:pPr>
            <a:endParaRPr lang="en-CA" dirty="0" smtClean="0"/>
          </a:p>
        </p:txBody>
      </p:sp>
      <p:sp>
        <p:nvSpPr>
          <p:cNvPr id="17410" name="AutoShape 2" descr="data:image/jpeg;base64,/9j/4AAQSkZJRgABAQAAAQABAAD/2wCEAAkGBhQSERUUExQVFBUWGBgZGBgYFxgcGBsYFhgVFRkYGhwcHCYgFxojHRgYHzAgJCcpLCwtFx4xNTAqNSYrLCkBCQoKDgwOGg8PGiwkHyQsLCwsLCwsLCwsLCwsLCwsLCwsLCwsLCwsLCwsLCwsLCwpLCwsLCwsLCwsLCwsLCwsLP/AABEIALEBHAMBIgACEQEDEQH/xAAcAAABBQEBAQAAAAAAAAAAAAAFAgMEBgcAAQj/xABGEAABAwIDBgMECAQEBQMFAAABAgMRACEEEjEFBiJBUWETcYEykaGxBxRCUsHR4fAjM2Jyc4Ky8RU0Y5LChLPDFiQ1Q1P/xAAaAQACAwEBAAAAAAAAAAAAAAABAgADBAUG/8QAMREAAgIBAwIFAgUDBQAAAAAAAAECEQMSITEEQRMiUWFxMoEFscHR8BSh4SMzQlKR/9oADAMBAAIRAxEAPwCh7r7DexOzsSltAIC0gErbSM1lAcShEgG+mvSq+zuzilYr6oGVDEFRT4aoScwBVHEQNATMweVaD9GSkL2Xi0KbbWVOolKlqlYDbkkpCwQE5kiQBr7o2wtuqfVjdpYoJSeBpJay/WGiRlU40kq0Q2QFSLhQgiDVcVUmvuPJ2kUfC7s4l3EnDIQC8CoFGdAugEqGYqCSQATryNTWN1MUptpwNcDq/BbVnb4nQooyXXYza8VoylNO7ZwWNbQ202+wtxwhxPC64w6ShwzAczK1tIOnCaY3UdDTeDw2KyoadKjmKk/wcSziVvMld+ALSVJ7hQ6U7QIyplMRubjw2uEAIITn/wDuGAmEueGkqHixZzhBPOm//pLFpKQWhxPeAB4rP8638P8AmWPEnW3EOoonsVJW3tlIMkt5UpJEk/Wg5lSJlRhKjA6d6lbsYRbmBwV0k/8AEy6qXEyloIw6c6pVKUy2oX6dxUoUr2K2JiW/Fzt5fBcS04M7ZUla5ypyhRUomDEA6GpTu62LaQpbjCkpQAV8TZKJ0zpCypJm0Ea1dW94GUpaxb932sThG8W2brP1ZToRiIHtZkLSqRYqQYpnFbPS4ztBa0YZw+EDhn2nON/iJlSUucagADBQDI5kTRohSWNmuKadeCJaaKQ4rMjhKgSJTmzGYMEAix6GDuztkYtHjNeJ4CmvCHhqgqW4+SlptMkIEwSSVCLa3h36NXm1PYhh3KWXmZUFEAFTC0OIEqIHECtMc83nR/be0PH/AOHPwEuvu4ZWJJUmUqw6wgJXfhtnXeOfSKLIVobN2sc3D7GfN/Fw1vCsuePRPM1Fxg2k0lxbkJS2UBZ8TDmPFGZGi7hQBII+6ehi0sYZA2ptBQWR4uHxeU5kZSXMqU+GSYKjAjWfSmN3Mcn/AIbiAWUulLrMhxeVRCUvBXChSVDJKR/n7WQBVNpY3HYZ7wXlFtwZeEqbiFaEqBKQO5NucVPGzdpnEKwykq8ZCC4pvMzIQIlU5stswtM9qPb8bXUdrZGw0pCw2EqhKgSRlnNMQki97XmrxgtosrxecpQH1pxDThlNmmvEDaiubh1Jw5A7dqlEMpOzccXGglUJxBIYUVNQspsQYPBe3EBe1Ot7tbWiQgkEqAIW0Sop9oJSFZlHsBV48Zot4JSijNh1r8RGdCfDl3PmUCqSABym4ioSdpKxeHwDyXW2W28a448S4lOVltxJCiCQqTkMCJJI5XoVfYlGcYvaWJTZbhF4vA7E6TFRDshRMJcZX/a6n8YqbvQ4MRjMS82OBbq1J6ZSbfn61WmEgjSaZIiCOI2UpJgranp4gn4UrB4p9n+W4COgUlSfcdPSozaRKfI0jw5T6n0pqIX3ZjniwVIZJ6lsT86d3zaIwUDKBnRICQE6xf30C3Ux8QgnS1W7buzFYjBrSgZlCFAdcpCsvrEetYJTcciTe1m+OOMsVpbmYyRAJiOQ7+VO5wtMAQocvyphD9ojhn1SelOJkGwgjnW9+xgIikxRXYu01NFRGoaWlPPiJBHyPxphxgLBUNdDPK4pg6KuPZGn3kgfkffSDHuMezKC4UgmDrMEWBSdeXO/ekYxzMsq+9CjHVSQVfEmufVIHmv45T+deJRIGW5Go5/3DqOvSiQarkmnHEQe/Pz1IpJR86hBDrZiRy1p3CN8Yjkb9v0rvCk96lYVshWs6UrYBTwCiBPOaXhmuo5fkaUuAeXa0e7vT1gojy+IBMVW2B7jISSTyJ/Cw/GkgAe1r3NSSLTEwb8/I/vpS1JWfZJjyFDULYncBeXGtzooKT77/hQjbOEyYh5JtlcWPSTHwolsHKh9pQMQsa97fjRb6RtljD49QjN4iEOg/wB4j5pNTVWT5Rs8NOO8kUlaIpccE9/woiyy0LrVJ6Rp2r1rDJOns8/O9aKMmrdkAJpJFGMdsnKnOlQUmPKhChQTT4Haa5H2kCn2kjWB10FMJXyp09qYA9Agzz61KwiQByioYMkDWn8NMnlAokQ64nMFIyg5YUkRyiCPd8q7B7WU0Yygp5pIH41FUqYMkKgmfUmm/CJ53pBQyhbLpGVCkBIK3CIjL0jkSYpw72GICcoSClABsBEDMOZFTWdiDwnG2hKl5EkzoEEFXxJoBtjBpbdKUEEecx5nrShIqlA2yg9O1KcdmQBac3yFJDXLyqSUJ5SP4ckn0ogI+IcMTNjyn4RUFAgz1APv/WamONQSNaYWCo3AHYCPdyqBR6NJ+6Z9DUgpuQBZQkedMMpvE+0IP4VJZRwJUdUKgxJtp+VWRVgk6G8NiMis3TXyrR93NtyBeaztxvIvT0I5HlftUnZW0Sw4UzKJse3I+orL1GHUvdGrp8+l+zLLv3uuIVimBY3eQNO7gHI9ff1qmMmYBuPs/l51rGxdopWmJkGqdvLugcM74jac2HJza3bPNJ/pPI+nnT0+evJP7F3U4P8AnDgY2FsJbygU8LZsonn5d6CYrCQ44jmhah6JUR7rfGtE2M6HEiLdqD7b2WlvEqsOMhdxM5tTPK86fjTRztyaYmTAowTRUGMMVcMEqB+YiD0uJrxGEXySTGtqszm0Qwo+yQQDANxHX+nsQda8f2kF3SEpIFwJkzEzwi1WeI/QocUgAjZagoTZNvPWpicGByEGbG+p1vUoJUqVKEe8A6/r7qYealWupJ/OpqtlZGdIF407R+xSkN9Nb2616nCzzgfA/lp8DUhopsREDvr3mo2CTIzSTF7CfdXj0EA9r/gaexLaVXBj1t+htTHh3APp+FFPuD3HGxBAB5XHfWkrsdSO1e4khTpiAAq0HkmB0jlPqa8XqYsJkX5G4oAYLYfSIJFwQfderr9LCvEOCd+/hwmeuQg/+RqjsplQCiEg89flWjbxIRidjYRyYLLhQogaBSTEdiQmhkdTi/k0wVwkZ7hGAo8U5RrGtPqTAtpUhmwAAFvjSX01uUPLZhlPzUP7IxyYU24JSdP0oe/hYJjqf0+FNL1kVIYxkqhWpt+RqnTTs067ST7ETLBp1DlElYMGo52ZyBpwCWhOnzIMdqnYUWOpjrTOG2dcEm1TymB5fKoMgRim8qz8PKmcxonim5gRraedQUMTlv7Rj8KRiMt+6T5UFpK8v8JUqPKVQD86E47DYUOloBxJsPEKtFEDVPSahYZ3K2pMkeJwnyTcelRsa4SoZjMAXOsRN+sUKIdisyVFKrFBIt2pKnrCPuwffSsc5ncUofaMio9QA9iwCowZB/cUyEEGZ/SuSbinHEGbecz++lBjIdThy4pISBJMe7rVz2DsVqFBaM5OoPs+7SgO7mFzOEn5eVXVvClJkc6x5ssl5Uzf02KLWqSsr2+ezkIYU4gBKklMEDkSBHleqrgFGAVpuLgkctate9WLTZomSYV5QRE/Gq0tXWBYfZ5D/erMLejcp6ivE2CeB2wWlgjTmPID9a0PZuNQ81CoUlQgg3BBsQRWVhUxyygX6ybfvtR/djaBS5BPCRbzTr+FVZsSatFnT5mnpfBaUbvHDGUGWybdR2P50N3oxiULYUrmVCYnlIHv+VW7CbRQUHMRGWY1kc6z3b+wVJfguOLZVxtySYSTdGuo000IqrFHVLdl2Z6YbIax21UFQhtJGokRfzm16ih8uEZoHloNSbzIECfSo2LdIVOlx0iRY/KaWyQiVG4WDl66jUdCJHetWlJbGBtvkWsKsq2SDGuqjci3lPpTbZEQq9/w6/vWmcUrhCxJNx7ifzpLbRlOaUyNbRM2v10trRrYqa9BeYyRGgIgm+nW06Uzh0WNtTJHS1vfBFTsQoZtJsSOpkE/EflUNSCDMdCmdI/DU0YuwJWcgSDlIMai5iOvwr0oI0/cULwyyk2PEVEGJnL0Nuxos0rOiIk5gB3JkdO1NJUFohrUNedOLw0xce/uacRhklZEnKLAkXPKQOd6lnBJGqynpEmR1sRHlQckB+gL2dgQtRUUlSEpVPI6cvKaNjeCNnfVAiCpwLKuyYgD1FWHdJLIJQvIUrBBQRrMH1/Wqvvng2mcUpLAyohJyjQEzIHb86rxZFlyU+26NjxtYPEi+dmC0qin9RUVKpEj3U40r/aurF0cqSGsQzUE6xRs4enV7qvLQXAjKAJGa0+QpMka3LMcr2IeCxkjKrXkangc9OvvoIjDrFyhUDt86eY2vB0kdDVKZo3XIdw7GaRczTYqzbubq4l9oLQhORQBHEJHSZoY5sJaHy26PDKTB5gz0NJ4sPUu8N0iA3st1wS2krCCCY6H51AcUWyUrCkqm2YRpzFXlCktAIakJHvJ6mppWw+jJiUhSep1HcHUGsr6nfjYtfSWudzLi4cyREGTEdTEU/tLBOtltTqCkrTmGYaxafl760HYe7LHjqWnMsD2M0TFG9u7AaxiA06ohaQSgpngJGp7djTLqEIumde5kCsPJzJPD8hzFMNtzP770TVsBwSIAKZ56wal4XYkJm8meGOZtrVks0V3MrTK4KeUkydB61YH9ihts5knMBMnnGnlHSq+h8awB6W/TWpGanwNVcll3UAEVeUnhrNN29oBs8Zi5+c1ZMXvmgJhtJWrvYVlzY5OWxvxZYxhuys7xOziXDEwYPaPn5Uy2QW4IGuvOI0P75UrEqUVFSgCSSozre5pg4odBB6fvWtSVJIxydux95BQAQZ0gfOe/wCdetvqy2iAeQ0J0v6fCmVrPQ6fp+dctwCATIHu/etSgE5veF1kKSkhQWnKCblMa2i4M/A61Y9hbVGJbDLoSlUygk2C7xBOgOkHrzql4tYgRyI09TaP3eiGz8QCoSAE84v6Ge9JLEpK1s/Uth1Eo+V7r0Hdr4BbD7iFD7SjBF8puFDt386jtuqKhIFvfp30/Wro663iWglassABDlpSRyMG6T091VPaOzltKKFBNibcyOR8o5zVcJtvRNb/AJ+6JmxpLXD6fy9mMPNcKRaCbT1535kXtTDLF+IE8VvTyqSraSSAAqLAmVCJ69BcxUlDLZBUFjP5jhJFzeIMEj1FWJtcmaPoMocBMm6RIBnU62PO9qW+pSoHM6COony70tlCFEXCVKHDM3jXsDry5UlxrhHERCTMCxEdjS7WGqK2hP8AE/zfjR1mEyJkiNCNRpcUGSiHOLrf86JJUQbKnnOh66fOrp7gkKdVxaxbTvrHWvGsb/UdelNuoAmZN7mRaehBNr14Mqr8XSwH50lITYsQKc6TmKcqgY6ptr5UO39Uk4tWUyMiPfBp9lYTzmJk/lQHaWJK3CqSTbXoLXqrpYefV7GmWWsTx1y7ISHCDaj2xdkLxHsABI9pZskCgZQTEixpX1p3IWkqUGyZKRoT3rpptcGVpM13YOwcO2AQA4v76tP8oo09gQsXrMt0N6FNZW3ZjRKuX9p/OtHwe1knnWDNKd+Y6ODHCriCMTu0ErzAWOtZxvDsfwsW4lIGUqBA/uEn41tL+LBTahh3Ww7zniutpUq1z20qnFlUJWy3LheSOlEvdDHZGkp0sPlQTfILViEFtJWctwASNbE1ZG9nIT7IgdqlhoRaqXbLZQTVFDwux31E5kBI5Xp5Wx1TxVdi0BQ7am1GG08ahOoA1PlUr1JtFETY+HKD0os6XAqUeHGpKlEH3R+NVPGb3cJDQywYkiT7qrW9mKdQ20ovOFS5zpCjlg+yYFh+tPBKT0lbyJJyXYtakjFpOQjOgkkZRcCfZI1qvuYlcKSZGtiIy3p/6P8AaiENlKVAPqkHN7KEjTzPaiu+GIShbeWM6U8aiNZiJH71quUdLaK80VpWRFSxzSwgkqKgQdTcVW1JBueevb961aNpYsKaN9QeVoiaqAe5D41q6e2mZJNN7BHAYdswCFT6wO9GfqQSkJbMfeJB0N6CbNdObLFud/lpVuSykiG/aPMmfO2o9a0MRclNQZOsgE94/PSuCbEa372Pbr+lKcSTzEk8pGhp9GHlIMggapj9aAyGT7FjcTInUEyCOvl2ptOGk6meQjXtU1tA7E9ADAB+M+VOFochcagRzv5/GaFkZFcwmhjNFvW8WA+PKvEJ4b204eVpmbXm8870UwWAefd8NlC1r1hIMe/7I7kxWobvfROiELxgC1gXbST4ZN7q5qsQCNCQTF6Ktk2M83a2BicUR4Kcrc3WskJHIgQDnVrYdLkVecVgk4UNDxPEdSCMy20ZrnMQkkWTyAuRAub1peHwSEJCUpCQLAAAAdqF7c2bh3QQ6UCBJkgEDr2oZMKnH0fZ+hZhyeHL1Xdepm+0d6HM5y+z04QLAT7WtSd03/r7im3GkKSEmV5EyOWuh6Ubw+4+DcuHVLBMQHAQO3Wj7GwQw0EYbKjiBJWCqQNdCL/CqIYZqWq/7t/2Zrn1EHDTp+Nkq+6AWJ+i7Bq+yoRMQsgidaD4j6H0BJDb609M6UrHwy1eH8epC4yKUcsgJBvePaICQe00hneNgqKVuNNkdXW+fkfnWuo8HPabPn7ae6zzWPOFPE6VDLAPGFXBAEwNddIJJAoq9uBjkHiwqyLiUltXQAwlRkH30Zx+32Ht4mHmXAttISkrAMSEPJMWuniHELd610K6/sUXFMB84YvZjzIIdZdbAPtKaUkQJ1kQaYadkSATN7RHzr6gaEioWL2bhFKl1rDlXVaW5+Img4Cvc+dXSSLyCR8hApjZOzwtaQrQmVeQufhVoabOXw3kJGaSCOFUmIB5EUB2WQl1wfdS58LVT0uRStD5o6aB2LxvirKwAlGiRyCRoKjNAnsn4mlrIKZNgNB1pKHx4iJ7Ht7q3ylpM8VqLRsXdwe0onrl5A0fbwxT7JqHsnGBQjmNaJreCQSTpXInKU35juY4whHyknZ+0CFZVCjSMQI1rGNq7yOOPlSVqQE2ABjz86nMOvui7jpH91qf+nfcpfUx9DW1bWbQJUtI9ah4jexASVJSSkfaMAEnQCbms4YaShXEr+7NMn8qPJ2+w23lKSTxQQPQGJiqMlxdRVjLJqW+xK2rt5bgOVeYW4RoBoZoLiXiRxWV9kK5gfgKnPusliUK4+acvXnPuqGhYWUEpTpoJsep6z+NJF9ymclxZEbxSgTNxynr18qTtErcRCl5yo8Ppz8qJICDxEWAKYFo6HvFJxvhhSVJmI+10uOXenjPfgopU2BN3HAl5KlAlKYJEalJmjO3NoF13xXNCqNbAcvdQjZ7RKiB98xB63t8aK43AZ2jEA97GPyq/OlqsXXJw0dkC8S9OZETY35EdRQMsxAH786tWT+DKhOREA940n8aBIbzCBY9Bzi9/wA6bC1vQKoh4d/KocxV32A61kXKRnXAjNe9o6+6qW7hJGsEc48oFrk0W2LtcJzBahJtoR8/xrQ90D3J219ihCpQYBNgdZPQ9KGhoGxMEHmY0kQen+1G8PtBojM6qBytKz2AAgUNwDLmKdytJKnFmEp5hIOqzyAtJ8uZikpkuhDKoFgJNhlBJPlzJ8qvG6f0TuOhLuJUWUG/hgDxFXsVE2RPSCb8jVy3L+j9rBjORneIuo6J/pQOQ7xJirRjsQGmlKJSnKCZUbW61ZGHdkPNlbGZw6AhpAQkdNT3J1J7mpal1SsHvu/iSlvCspKoJUtaiUJAIHRNz66aVasOhSUjOrMrmYHuAAFqkZKXA0ouPJ2OccDavDguQcoNkk8p1gd6pmK3GcxeI8XFrbAFglkGVRIBKlaGLaaAaRV1ma7LFFwUuSKTXBUcV9HbKFtLw2ZsoWgqSFqOZI7KJg9dOuoq1tKm3QX6jp+NOZ6EbcWpLjamSfGUQnJbItsGVFc+yEgniF7xfShSjug25bM92y1iACtjKpXCACEykaqIKvaJ6W0rI8ZsHE7R2g9hiIGHy5knImy4XmVlspaiqSR2863DP1NZXg96WsJtzaDi0qUhaUJGSCZbQ3J1AixvyqSS5YE3wF3d1Wm2hgk4aRAWFobWHAsW8UOqEKcHSTItEGKgP4UvZcBj1OIcbMtLayDxkHhA49UXEpmxAB+ySdR9LGHmFM4hHcpQQDOU6LkRb/uFBvpG3mwmL2cVsOpLza0FEgpcSFLDayAYMQSDFqip7WR2t6Au09lYphxxlk4xTaIAUUuJSBzjKcmUT7Qga+dBm9qYhrgDzqIOgWpNzcmJHvreNmOFWHZUTKlNoJPUlIJNMP7uYZZzLw7KlHUltJJ9Yqvwe6Y/i9j5se20skZlEx1vTCtpcWYDkQYGoNr0gsnmCaWpgRIj1FCKjHgpc2+SAp28m5Glc0JNyJ7087gCbiI59R+lK2ZgSuQNdY/Kr9WoCrlBXA7OdIlKwO8mvcewtCFKcWVBItcwTXuz8CsK9lUTpoDUnevYziUJmyTBMaD9KVofUVzAYdsgSeI6girjsXY7aUnOogEWCYt3F6p+CwxCo1sflaiuydqFtWVSjHwtrUYlhTaOzltj7wTICr6HTNQx5kWlIvFtIOnKjD+2UuWzcpj9BXuFxHipLaGy64qLoQTlHoPjVWiizU2D1tRAAKiOU69/KnXHuEE2KdQBHw+NWjZv0ZYx4gqSlpMarN/cLn1irpsz6KGEhJfJeUkR91JEyAQDeNKSOJvsS12Ml2Y+t4lDaFqPRKSZm9wKuuy/o4xjpSFpSy39rxIUr0Sk294rVdn7LaYSEtIQ2nolIHyomhI+9Vi6ePcmt1RjeC+jTLi8QzmKklJ8NQgELSEKv/3iPI1LG4uQpWnOcybpMGSPbTPUXI8jWjvsBpxThUmJSu/QJ8NfpGU+lRt4Np+G07EZkZHURzlQt6mR/mq1wi+UJRm28O6HhYdx1CgUJaWqADPskzWZNrgqCuVrWAF49bVuuN2l4myMa4hJTDeJymSCAErIiL2PTpWFGSS4NcxPaSZ5dbn1qnRGH0jc8jrLgImM+oMkgzaFc5/MCvU7NbXNlZknkdREyQbm80wh9WYmx62AgdjF6ObtbqvY5zgUUNA8bh1jokaFXwHfnKd7AIOwt3HsW74TSSn7y1JMAdVGRHkPdqa3PdDc1rAtBKBKj7Sz7Sj+A1sOtStg7EZwrYbaAAHvJ6k8z3oqHRV8Y0Q7EvpbQVLUEpAkkmABVObeVtNKk8KMMl3KQJzrSkEyD9mTl1HXtEL6VtrwhtgA8XGehCbZY53IPaB1qr7l74JwaXApsrBgkg8Wh0BsR6iqpyWrS+O5dCPltcmvYLAtsoCGkJQkckiPU9T3pzNegmwN6WcYmWiZyhRSoQRJI8jBHI07vFt9GEazKGZavYTMSe55DvVuqKV9irS267hcKnSgG095nUvBrD4R182zOEKQ2JgwFlJCjGvIaVO2I4VMh1aShTnGQpRMEgaToCALCncXiHlEBpCYJhS1KiB1CYM+tK3asKVOhpa3MhsFOSFJTMJGliYmJm/+1Rdl7CWHVYh9zO6oRCSQ2lP3QOfr37kmGcOBoZPP8/PvQjeDxVrQ008tnMHJyoMqUAkoyrIygCSSBc8jY1Glywp9kEMWtCUEuLShMG6iAPjWJ7W2cGFErgpVxIeSTkc4zN9AohRTB5xWl4nYZZcCmW1Oji4VZSEzlClpJEhUJVw6Eqqfi8E24OFBkJAST7Kc2Y8YJSpQSkAlvlmiL0HctmRUuDG3UqRMLC08YM3kJABMi5lshX+U9KFbUWVLSnIQrMJOvITEazZXqetbLsrcrA4puVNtJdSYc+rOKCMxm4ggQRfTmaL7M+j/AAjCswbKiNM6ir4aUFF8ojfZkjdBSzg2vE1CQBb7I9n4R7qLE16tYF5gDXyqFiGFk2UQI7e/2TVi2Qj3PmpK5JEFPKCDHmDUNbcqPTpNTVP3kanWeQqQNmJJs6idbBZF+UxWe1EbTYMbbkAhX7916acCm1ZgI6xVjZ2U2Ac60HXKAoD4kWpl3Zxgx4cH+uTQWVWLKLXYe2Vj0lOckSORPOrL44WiVwQQARfT11qhL2SpKpSUCLxmPwtrRjBYp5cIaSHF/c+1/ljl51dqTFFY/YiUnMiwOnP/AGpvZOy3MQrI0grUTyFh3J5Cr9ur9GuJWQ5i1Bvn4YIUuLGFHRPSBPnWm7M2Czh05WkJSOwo+H6kozvd36HWwArFHP8A0JkJ8iQZVWg7J2IzhkZGm0NpHJIAomURQLae8KUpUGv4rgVkAAJGc8idKfaKGSbDDagRI0pKnKpuzd0sSuTiHsiVKzFDRN/6egHvq04DZTbKcqPebqPmedCMnLlUGUUuGOqVVa28cYoKQ0hJSdFFZSoWmbDQGrV4c154FO9xUUBG7G0VpzO4lMpByp1kEREwPxoOnc7Hvfw3MyUBOWSuYAIMJ5kW0Na2hsc5pakpjnVfhxH8RlK29gvA2S+2mDlw7tuRORRM+ZrE39justh11ORpUQsKSoSRIRY8B/ugeelfQu9LI+qPynOPCXKfvDKZT66etU3dPc5ptiHCHB4ge4inKkpnLBFlAAzJ536VVllUoxX8QYq02ys7o/R8vEAOYhHhtHRF/EVzlX3Afef6eerbPwDbSAhtKUpTaE6DtFAtp7XuUpPCI0tykq0uIiIPMmiWzsJhmyXGkISpwDMUxKh7QzRrck36mkw9TjnNwh2HnglCKk+4TciOnenMFZJJ1J+AqG8vMCE3JpTTmUQZNa2UlG+lbboK2sNkB+2VKScwggDIdI1zeg51nCsTl5A6yQRHma1n6Q8CcQykIU2MhKiVkz7JECAb30rLNm7POIUltJQlcHLmNlAAm0Az3FZ8kLlbLsc6jSLf9HGIaw7sPHwluJCG0uAoVczdKoICssBQBBgiZgG17a3STinkulS0zAWkkHgSVCwvlJB5H0mapmESX2SGkJW/h7OYJ6SMmYZgwtRJDagPZMgKSgjLHFdtz9tJd/hkkwnM0Ve2tqcqgv8A6rauBY19kmM8UygqoXW7sMssFtKUNDMAQCVKgJTziQSqOQ+NOubQSHUswpSyJMDhSm91HQTFhrUtKulRsQ2lftXTPcCQQQf1nkIvT1S2Eu3uS20xXLw4JJFlRGbmKhYRgBOhi6dZJAJAlUZrX1Nud707sdLgK0rIUkEFtXMtkWBuSSCCMx1oshBC8Q0oIyeKnmvOkE3vCYGgFgLX1NMq2Yu/gpSlKs5Ui6UkuEjxPETxBzLBP51Zu1eJWCDBBuR5EWv5UukLkQtl4QoCisoK1GVFKQBYAAdVARqqTenH8WQoJCFEc1WCU2mbmT6TQ5/FOICluNEJCwE+GSsqlUBRSEjKNDN4ntUhOIXAOWJ1So3A9CQT603wAYc2r/E8NKFkASXIAbA11JGYeU0SbggHrQ1KznIKSUkSSog30yx5doqaFjlbtUoB81P4Ihyw0PSe/uohg21qQSEBSzdKUgz0MJFzUbZuNShUK40WKokW53sZ9atuEwmHxLLz+DGJZfZMpSVApV2TJiD52+Fc7JNx2f8A6aoqL3RVMDssvPBpSktEzPiAiOnfWvcVu6626WVABwfYQc2bnI5kRetA2Hu45jVNO4yykDkYz80yRa0xFqvQ2SywtTobT4jhGZVsxgQBPSBFW4pOTt8IqnDsuTKt3/osxDwSXSWU9JlcfIVqO7u6bODSQ02AT7SvtK8zTjeLeUFeEGzlMQbA9pHumjKFWvY1rxSjOOqPBVKDi6YpDwpaXQaivmbczpUpBCQBVopRt/8Ae5SP4DKilQ9sgXgiQAaY+jzbjYaUhxxAWVyAbElXfmad+k7Zo8NL4TdJCVqHNJtfsDWcOtj7PasmSThOzVCKnCjfwocjXJNZ99Hm2H1ueCtRUhKTc68og9OVaFFaITUlaKJx0umdrTrbY603FONimFHigjQ0264eYFOqAjSo+btQICd4XFjCveHAX4a8hV7IVlOUntMVQ3nVrS2QpaS2OIhQUHJEKCuEDW8/nWi7wIzYV0QLoUPgayvD48GUp49RI9iRy7/pXG/E8k41oS92zo9FjjJO7+EeuhaEEgSTIEnSAZNxbSOlWHczFsqwqCpaAv7QJAPPnAkc/Wq1tnHFwNNNKHirjOlKb5CCASSRlkyLSYohtLZzOzmmpQFu2JEmAgEZrTeBIArB0kJ6tbSvn9v8HQy6Fi0tvd7evv8AYvOFWhQzIuOR69x2rn01G2FiVON5i2G0m6AOaSAQfW/wogpFejwycopvn4r8zh5I6ZNL9yrYnEIU8tk3UEBcdQSU+fL4iq9tHdlTbbgTmLSznBRm8TDujRaY4iiw9m40ggki5HYzf1ku5RnAjN/Te3x/cU+43AlMj98qtavkquuDJn31LyupWlvFspCkvpKcqx/1QLeGoaOp4TcKCSBJfD7w+KRiG0+C+hQL7JsEOkBAdn/+Dqf4azBAJbX9gkynvo5Z41pcdQ+VqX4mbRSiSRFpmbnU6TFqo21MPiMItPiJSEolIcSgFBSoFJbWnTwlTdBtfh6UtBs3vZu0UPNpcQTlUJuIIOhSoclAyCORBp7DuTqO/M39Rp3t2rItx9/0MPBDij4LmsqzeEsQAZN1IIgZ+gSTfOTqjGxOIqQsjMSbG0KiYjWwgHkNKhCQysRCICQoyr7KTmIKQBdSiZ4eXuBIYZtAzKSIUqMxOsgWB8hypDOES0hKUiyfZkTE6nzub9zTDjpSAE2vJJEyJk8xc9alBHnMRlIgTOtxb86Y+ukqULgC3skX535jTTvUZLrhdI8NOTLOfPBzfdCY0716WDxISSDcpUq8kyTF5ITItpcCiAkfWlR7KSfMgfI+6lBRUqMsCNfwApt5hRKYVlAgmBcwdOwNOOLyialEG3kRrTeQG8n31Hcx0kyQEi5J0AqkYvfnxXFFhtstg5QXEyTABkXsm8R2J51G0uRWyoN7HZbCUvNLC8xSShRKSAZ40qHfUCDVpw267zQK2XEttn2c9uGSSAOh/CpO8OBxOHCVqRwge0IME9enrUrZ7a320uuLKuuY6D5CvPf1Ukv9TG9T7dvk7a6bHVxmqvn9BvYLjiFO5lBSVnhF+Ec40iTfSn8QtyyQsmAASbyB1oe9tZtTh+rguZbKUCMltb84qa3jvDJW6rKgC9pHlYXUaxTnmcnGUlf/AFrj+e5ao46uMX82SdjbWc8RLaNFHKSrWU3JSOdpq4JKxrfvH4Vmuw8Hi8ViPFacKUJKspiAByMdSIkGtAwScSY8RxsgHiKRB8u1dT8OlLHHTu0vTgo67FHbdJ9/UmBiTmJPlUhtQ/WpeRMUytAFdyzj0N4xoFJBAUDYg3EVXFbk4RV/BSD2JA9wNWFauGa8JFSk+SW1wM4LZ6Gkw2gIHbn66mns1KS2VV6pmO9RUiHiJqQhwimgaktIB50GQQtZNeJR1p8s9DTS5FQgH3uw+bBPpkgKbWJFiJSRboay3azaWWUMspCViwgSE21t5x61r22GwthaSPaBHvqmbY2GA0kNABU55j7WbPfzNc3rOkeecZXtG9vV9jb0udY/K1y1b9irbKZdQ4h5ZQpwkSSPSB08hpVpxu7i8Wk+KRxKRxgaJSrMUgc8w4T2NMt7sjEModZUUqN4USQDNx76ObIcdQk+OQVTFjaLAQP3rWTpenyKeqe6dPbj7m3qs0ZR8tJraq3+xKeSEwEGIH7FJw+IJmda98TOqBz1p1zBpKSk+yuQb3uI1rvo4oC3lxavCV4ZBEiSkySbyDHKwHf4V6/vW0lXhkKKsqSkiIOYWi/l8aJf8FYbQhITAQeG6pmSQNZVebGaZw2ykAg5ElSSSkkCUg2iQNY51S1K7TLE41TRBxqHVAQEjmRmOY+gTYTVW2xuziX3c0gIQlMIuU5zPUDPFjJ8q0hGH99SPqwgU9CWfOm826a8McyRbmALDy6DtyqxfRrv+vCHw3OLDTcE3QT9pHUdU+ovro29OzmwjM4Upk5RmIEk6JE6k9KyHa+7Cg7/AAEmDJiQAkjlfrRa9BU33N921tINNlziUAJypEqPkOdRGttNqKWysBa05khXfTpJ1trY1m+6v0hr4WcWVWMBRTKlQQnKruLcWuoNzNXbB40fWVIU0eAAhxSLDNySo6nWY0mhY4WWCjkVqMxAgSBpc8INO4ZSsozgBXMAkj0JA+VeMMJTOWbkkyonUk8zpfSlKooB465QvG402SLkmBUjaeMCQR0ql7X3jUwtRTBWGiTIkICzw8xxQk26KqSkoq2I2Qd/d6UoBwjRk/8A7VTqfu9wND6jnVY3ccCm1n+s/wClFCHcXBTmGdxQkyZurQDkNe/nR7dnDpDav7z/AKUVnTt2xVzuXfbm9zjKihGVZUIIN48xQ7d/aThwzylCcqxIiBDkpj0oQwwonMbzc3BP51pey91k+E2UOKUgjNltkJVeYia5tz6udcJGDoPxDLlzyr6a4Ko+63hmciQkmLBOg/2oQ3gH3EfxJWgKzJT3PPz7Vft4t3gEJCAARf11v5mhmP2W8Ww82cyVcURcT5axWTJ+HywWsTbtW33Z7PpuqjNXJJb0vRfz9AzsvaCU4dDaGloJEaRBOsmpTWxAlQWVrMXiZrt39pJdSEgKlIhRPXoOtFXZ0tXW6XHGeNXTS9uDmdROUMjrZ/PI4hYOhpSmZSRQ5xBSQe9EWXZFdCjCIbw5Iv764NAU6on0ppRqEHQ50pCzTaFR3peYGoQbKqcQsilpYFPpZBqWEU25SiJr1DcUuaUJB2gzwGqtjg+txKWUoyAELUuZAiRljv1q17UUPDueY+dY/vJv883iVJwyghDaig2CsxTAVM8ptbpSTaSpjRTvY0B3FM4JgeI4lAE3PMm5gC5M9BQdna7bwBZdSviEgKhUA3sRPwHnWT4nGnELK3nTnOY5lBSvJMDQE9LCoyApBE6gmFJNjlMSk9O9VQnpVJbFko6nbZvuFajzNNNbTDmYICiUqKeJJSLc78vnyqj7vqcxn1VSVlLmGzJWpSiVLQohQI1NoIMiDOtX5CAmwsPj5k8zWhS1FTVCotJMq+A8hyFKQmuy6VBwu0Fh1wu+ChlFpzSQqY41EhKSRByxaReiwBRkHNGXhj2pGvSNa82i+pJQgCAuU55HCSDlIT9q/u1qUytK08KgZGqSDroRUN1YZbCSpxy8SQVLJJJvA05SYFAgO2zjGSW2nShxRjKkpmVpvmGuXtPXWqltHYinVLcQshuCAjKMxP3kqnTXWrfhNjNNPLdSCFODiBNiZnN51KfbB5UU2gMw7HbMWESUKSTqlwyVeZkwroasm4+/Aj6u+olKYCVK9tvkEr6o6L5aHtZ9t7HCwYFZdvHsZba86QUqGhHPsaLh3Ql09zccOvKYOnKn3nMomsn3L+kbIAziQSkWChqn8x++1XzbG20KazNLCgeY+I7HtQi7HB+3NspBUtV0NiSOZOgT5k2rMMXtdTzqiuwUVLc8yISnuAMoHlVh332iGw3hphah4rlpImUoT2gBVUxbKgkjKSoqCAeoVcfG3pWfK9ToqlzR4kAlCgCCkEW7Ty+Puq2btqloxAGbT/KnnzqpBuEpSRJE+XQmrZuix/CXPNw6DlkbGvOkh9QI8liw+orRNlfyG/7RXV1Jg+tmXpfrYjH8/IUjY3/Lp8j8zXtdWmX1r7/odVf7b+V+pD2f/MXRNVe11WR7iT7CXacRXV1MKOnSmDXV1Agk16zrXV1EhIGtOorq6lCOU0vWurqhAVvB/J9R+NYvt7/mn/8AHX/qrq6s+fgtxcgVPtUc27/y2C/w3v8A3EV1dVY3YuP0Yfy3PSrunX1rq6tOP6SqfI4n2vT86Fq/kf8Aqf8A5q6uppAQbwHtOen/AJUnGaV1dRiBjDn2fOnWvaPlXV1HuQG4rnVB3p0VXV1WxKp8GbOfza0PBfzEf4WH/Curqzy5GXYAfSL/APknP7Uf6RUdjRr+78BXV1UZeQL6kBFex/kHyq47g/8ALH/EP+lFdXVIiw4P/9k=">
            <a:hlinkClick r:id="rId3"/>
          </p:cNvPr>
          <p:cNvSpPr>
            <a:spLocks noChangeAspect="1" noChangeArrowheads="1"/>
          </p:cNvSpPr>
          <p:nvPr/>
        </p:nvSpPr>
        <p:spPr bwMode="auto">
          <a:xfrm>
            <a:off x="53975" y="-1790700"/>
            <a:ext cx="5991225" cy="3743325"/>
          </a:xfrm>
          <a:prstGeom prst="rect">
            <a:avLst/>
          </a:prstGeom>
          <a:noFill/>
        </p:spPr>
        <p:txBody>
          <a:bodyPr vert="horz" wrap="square" lIns="91440" tIns="45720" rIns="91440" bIns="45720" numCol="1" anchor="t" anchorCtr="0" compatLnSpc="1">
            <a:prstTxWarp prst="textNoShape">
              <a:avLst/>
            </a:prstTxWarp>
          </a:bodyPr>
          <a:lstStyle/>
          <a:p>
            <a:endParaRPr lang="en-CA"/>
          </a:p>
        </p:txBody>
      </p:sp>
      <p:pic>
        <p:nvPicPr>
          <p:cNvPr id="4" name="Picture 3" descr="mud canvas.jpg"/>
          <p:cNvPicPr>
            <a:picLocks noChangeAspect="1"/>
          </p:cNvPicPr>
          <p:nvPr/>
        </p:nvPicPr>
        <p:blipFill>
          <a:blip r:embed="rId4" cstate="print"/>
          <a:srcRect l="48425" t="39920"/>
          <a:stretch>
            <a:fillRect/>
          </a:stretch>
        </p:blipFill>
        <p:spPr>
          <a:xfrm>
            <a:off x="5220072" y="3933056"/>
            <a:ext cx="3563888" cy="259474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482952" cy="1143000"/>
          </a:xfrm>
        </p:spPr>
        <p:txBody>
          <a:bodyPr/>
          <a:lstStyle/>
          <a:p>
            <a:r>
              <a:rPr lang="en-CA" dirty="0" smtClean="0"/>
              <a:t>Health Benefits</a:t>
            </a:r>
            <a:endParaRPr lang="en-CA" dirty="0"/>
          </a:p>
        </p:txBody>
      </p:sp>
      <p:sp>
        <p:nvSpPr>
          <p:cNvPr id="3" name="Content Placeholder 2"/>
          <p:cNvSpPr>
            <a:spLocks noGrp="1"/>
          </p:cNvSpPr>
          <p:nvPr>
            <p:ph idx="1"/>
          </p:nvPr>
        </p:nvSpPr>
        <p:spPr>
          <a:xfrm>
            <a:off x="467544" y="1628800"/>
            <a:ext cx="8229600" cy="4929411"/>
          </a:xfrm>
        </p:spPr>
        <p:txBody>
          <a:bodyPr>
            <a:normAutofit fontScale="85000" lnSpcReduction="20000"/>
          </a:bodyPr>
          <a:lstStyle/>
          <a:p>
            <a:pPr>
              <a:buNone/>
            </a:pPr>
            <a:r>
              <a:rPr lang="en-CA" dirty="0" smtClean="0"/>
              <a:t>Mud Play...</a:t>
            </a:r>
          </a:p>
          <a:p>
            <a:r>
              <a:rPr lang="en-CA" dirty="0" smtClean="0"/>
              <a:t>Reduces obesity (CDC, 2008)</a:t>
            </a:r>
          </a:p>
          <a:p>
            <a:pPr>
              <a:buNone/>
            </a:pPr>
            <a:endParaRPr lang="en-CA" dirty="0" smtClean="0"/>
          </a:p>
          <a:p>
            <a:r>
              <a:rPr lang="en-CA" dirty="0" smtClean="0"/>
              <a:t>Reduces Vitamin D Deficiency (AAP, 2009)</a:t>
            </a:r>
          </a:p>
          <a:p>
            <a:pPr>
              <a:buNone/>
            </a:pPr>
            <a:endParaRPr lang="en-CA" dirty="0" smtClean="0"/>
          </a:p>
          <a:p>
            <a:r>
              <a:rPr lang="en-CA" dirty="0" smtClean="0"/>
              <a:t>Enhances mental health, lowers stress levels and increases relaxation (</a:t>
            </a:r>
            <a:r>
              <a:rPr lang="en-CA" dirty="0" err="1" smtClean="0"/>
              <a:t>Kuo</a:t>
            </a:r>
            <a:r>
              <a:rPr lang="en-CA" dirty="0" smtClean="0"/>
              <a:t>, 2004 &amp; Lowry, 2007)</a:t>
            </a:r>
          </a:p>
          <a:p>
            <a:pPr>
              <a:buNone/>
            </a:pPr>
            <a:endParaRPr lang="en-CA" dirty="0" smtClean="0"/>
          </a:p>
          <a:p>
            <a:r>
              <a:rPr lang="en-CA" dirty="0" smtClean="0"/>
              <a:t>Builds immune systems (</a:t>
            </a:r>
            <a:r>
              <a:rPr lang="en-CA" dirty="0" err="1" smtClean="0"/>
              <a:t>Platts</a:t>
            </a:r>
            <a:r>
              <a:rPr lang="en-CA" dirty="0" smtClean="0"/>
              <a:t>-Mills, 2005)</a:t>
            </a:r>
          </a:p>
          <a:p>
            <a:pPr>
              <a:buNone/>
            </a:pPr>
            <a:endParaRPr lang="en-CA" dirty="0" smtClean="0"/>
          </a:p>
          <a:p>
            <a:r>
              <a:rPr lang="en-CA" dirty="0" smtClean="0"/>
              <a:t>Reduces asthma and autoimmune disorders (</a:t>
            </a:r>
            <a:r>
              <a:rPr lang="en-CA" dirty="0" err="1" smtClean="0"/>
              <a:t>Platts</a:t>
            </a:r>
            <a:r>
              <a:rPr lang="en-CA" dirty="0" smtClean="0"/>
              <a:t>-Mills, 2005)</a:t>
            </a:r>
          </a:p>
          <a:p>
            <a:endParaRPr lang="en-CA" dirty="0"/>
          </a:p>
        </p:txBody>
      </p:sp>
      <p:pic>
        <p:nvPicPr>
          <p:cNvPr id="4" name="Picture 3" descr="IMG_6214.jpg"/>
          <p:cNvPicPr>
            <a:picLocks noChangeAspect="1"/>
          </p:cNvPicPr>
          <p:nvPr/>
        </p:nvPicPr>
        <p:blipFill>
          <a:blip r:embed="rId3" cstate="print"/>
          <a:srcRect l="3538" t="6951" r="17713" b="21650"/>
          <a:stretch>
            <a:fillRect/>
          </a:stretch>
        </p:blipFill>
        <p:spPr>
          <a:xfrm>
            <a:off x="5652120" y="692696"/>
            <a:ext cx="2973507" cy="2021985"/>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08104" y="1052736"/>
            <a:ext cx="3034680" cy="2578298"/>
          </a:xfrm>
        </p:spPr>
        <p:txBody>
          <a:bodyPr>
            <a:normAutofit/>
          </a:bodyPr>
          <a:lstStyle/>
          <a:p>
            <a:r>
              <a:rPr lang="en-CA" dirty="0" smtClean="0"/>
              <a:t>Setting up the Activity</a:t>
            </a:r>
            <a:endParaRPr lang="en-CA" dirty="0"/>
          </a:p>
        </p:txBody>
      </p:sp>
      <p:sp>
        <p:nvSpPr>
          <p:cNvPr id="3" name="Content Placeholder 2"/>
          <p:cNvSpPr>
            <a:spLocks noGrp="1"/>
          </p:cNvSpPr>
          <p:nvPr>
            <p:ph idx="1"/>
          </p:nvPr>
        </p:nvSpPr>
        <p:spPr/>
        <p:txBody>
          <a:bodyPr/>
          <a:lstStyle/>
          <a:p>
            <a:endParaRPr lang="en-CA" dirty="0"/>
          </a:p>
        </p:txBody>
      </p:sp>
      <p:pic>
        <p:nvPicPr>
          <p:cNvPr id="1026" name="Picture 2" descr="E:\daycare camera mud activities\IMG_1145.JPG"/>
          <p:cNvPicPr>
            <a:picLocks noChangeAspect="1" noChangeArrowheads="1"/>
          </p:cNvPicPr>
          <p:nvPr/>
        </p:nvPicPr>
        <p:blipFill>
          <a:blip r:embed="rId2" cstate="print"/>
          <a:srcRect/>
          <a:stretch>
            <a:fillRect/>
          </a:stretch>
        </p:blipFill>
        <p:spPr bwMode="auto">
          <a:xfrm>
            <a:off x="611560" y="620688"/>
            <a:ext cx="4704523" cy="3528392"/>
          </a:xfrm>
          <a:prstGeom prst="rect">
            <a:avLst/>
          </a:prstGeom>
          <a:noFill/>
        </p:spPr>
      </p:pic>
      <p:pic>
        <p:nvPicPr>
          <p:cNvPr id="1027" name="Picture 3" descr="E:\daycare camera mud activities\IMG_1147.JPG"/>
          <p:cNvPicPr>
            <a:picLocks noChangeAspect="1" noChangeArrowheads="1"/>
          </p:cNvPicPr>
          <p:nvPr/>
        </p:nvPicPr>
        <p:blipFill>
          <a:blip r:embed="rId3" cstate="print"/>
          <a:srcRect/>
          <a:stretch>
            <a:fillRect/>
          </a:stretch>
        </p:blipFill>
        <p:spPr bwMode="auto">
          <a:xfrm>
            <a:off x="5724128" y="4293096"/>
            <a:ext cx="2911872" cy="2183904"/>
          </a:xfrm>
          <a:prstGeom prst="rect">
            <a:avLst/>
          </a:prstGeom>
          <a:noFill/>
        </p:spPr>
      </p:pic>
      <p:pic>
        <p:nvPicPr>
          <p:cNvPr id="1028" name="Picture 4" descr="E:\daycare camera mud activities\IMG_1148.JPG"/>
          <p:cNvPicPr>
            <a:picLocks noChangeAspect="1" noChangeArrowheads="1"/>
          </p:cNvPicPr>
          <p:nvPr/>
        </p:nvPicPr>
        <p:blipFill>
          <a:blip r:embed="rId4" cstate="print"/>
          <a:srcRect b="22851"/>
          <a:stretch>
            <a:fillRect/>
          </a:stretch>
        </p:blipFill>
        <p:spPr bwMode="auto">
          <a:xfrm>
            <a:off x="539552" y="4293096"/>
            <a:ext cx="4776532" cy="2187724"/>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99000"/>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91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dirty="0"/>
          </a:p>
        </p:txBody>
      </p:sp>
      <p:sp>
        <p:nvSpPr>
          <p:cNvPr id="7" name="Content Placeholder 6"/>
          <p:cNvSpPr>
            <a:spLocks noGrp="1"/>
          </p:cNvSpPr>
          <p:nvPr>
            <p:ph idx="1"/>
          </p:nvPr>
        </p:nvSpPr>
        <p:spPr/>
        <p:txBody>
          <a:bodyPr/>
          <a:lstStyle/>
          <a:p>
            <a:endParaRPr lang="en-CA"/>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93000"/>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What Can You Add to Mud?</a:t>
            </a:r>
            <a:endParaRPr lang="en-CA" dirty="0"/>
          </a:p>
        </p:txBody>
      </p:sp>
      <p:sp>
        <p:nvSpPr>
          <p:cNvPr id="3" name="Content Placeholder 2"/>
          <p:cNvSpPr>
            <a:spLocks noGrp="1"/>
          </p:cNvSpPr>
          <p:nvPr>
            <p:ph idx="1"/>
          </p:nvPr>
        </p:nvSpPr>
        <p:spPr/>
        <p:txBody>
          <a:bodyPr>
            <a:normAutofit fontScale="85000" lnSpcReduction="20000"/>
          </a:bodyPr>
          <a:lstStyle/>
          <a:p>
            <a:pPr>
              <a:buNone/>
            </a:pPr>
            <a:r>
              <a:rPr lang="en-CA" dirty="0" smtClean="0"/>
              <a:t>Natural Items</a:t>
            </a:r>
          </a:p>
          <a:p>
            <a:pPr>
              <a:buNone/>
            </a:pPr>
            <a:r>
              <a:rPr lang="en-CA" dirty="0" smtClean="0"/>
              <a:t>	- Leaves, stones, shells, colored rocks, sand, gravel, twigs, pine needles, pine cones</a:t>
            </a:r>
          </a:p>
          <a:p>
            <a:pPr>
              <a:buNone/>
            </a:pPr>
            <a:endParaRPr lang="en-CA" dirty="0" smtClean="0"/>
          </a:p>
          <a:p>
            <a:pPr>
              <a:buNone/>
            </a:pPr>
            <a:r>
              <a:rPr lang="en-CA" dirty="0" smtClean="0"/>
              <a:t>Utensils</a:t>
            </a:r>
            <a:endParaRPr lang="en-CA" dirty="0"/>
          </a:p>
          <a:p>
            <a:pPr>
              <a:buNone/>
            </a:pPr>
            <a:r>
              <a:rPr lang="en-CA" dirty="0" smtClean="0"/>
              <a:t>	- Pots and pans, spoons, baking tins, ice cream scoops, jelly molds, ice cream trays, bowls</a:t>
            </a:r>
          </a:p>
          <a:p>
            <a:pPr>
              <a:buNone/>
            </a:pPr>
            <a:endParaRPr lang="en-CA" dirty="0" smtClean="0"/>
          </a:p>
          <a:p>
            <a:pPr>
              <a:buNone/>
            </a:pPr>
            <a:r>
              <a:rPr lang="en-CA" dirty="0" smtClean="0"/>
              <a:t>Extras</a:t>
            </a:r>
          </a:p>
          <a:p>
            <a:pPr>
              <a:buNone/>
            </a:pPr>
            <a:r>
              <a:rPr lang="en-CA" dirty="0" smtClean="0"/>
              <a:t>	- Salt/pepper shakers, spice jars, beads and gems, ground chalk, food coloring, animals, aprons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Creating a Mud Kitchen</a:t>
            </a:r>
            <a:endParaRPr lang="en-CA" dirty="0"/>
          </a:p>
        </p:txBody>
      </p:sp>
      <p:pic>
        <p:nvPicPr>
          <p:cNvPr id="4" name="Content Placeholder 3" descr="mud kitchen.jpg"/>
          <p:cNvPicPr>
            <a:picLocks noGrp="1" noChangeAspect="1"/>
          </p:cNvPicPr>
          <p:nvPr>
            <p:ph idx="1"/>
          </p:nvPr>
        </p:nvPicPr>
        <p:blipFill>
          <a:blip r:embed="rId2" cstate="print"/>
          <a:stretch>
            <a:fillRect/>
          </a:stretch>
        </p:blipFill>
        <p:spPr>
          <a:xfrm>
            <a:off x="1619672" y="1700808"/>
            <a:ext cx="6034617" cy="4525963"/>
          </a:xfr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itchen log.jpg"/>
          <p:cNvPicPr>
            <a:picLocks noChangeAspect="1"/>
          </p:cNvPicPr>
          <p:nvPr/>
        </p:nvPicPr>
        <p:blipFill>
          <a:blip r:embed="rId2" cstate="print"/>
          <a:stretch>
            <a:fillRect/>
          </a:stretch>
        </p:blipFill>
        <p:spPr>
          <a:xfrm>
            <a:off x="755576" y="404664"/>
            <a:ext cx="7812360" cy="5859270"/>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dirty="0"/>
          </a:p>
        </p:txBody>
      </p:sp>
      <p:pic>
        <p:nvPicPr>
          <p:cNvPr id="6" name="Content Placeholder 5" descr="kichen 4.jpg"/>
          <p:cNvPicPr>
            <a:picLocks noGrp="1" noChangeAspect="1"/>
          </p:cNvPicPr>
          <p:nvPr>
            <p:ph idx="1"/>
          </p:nvPr>
        </p:nvPicPr>
        <p:blipFill>
          <a:blip r:embed="rId2" cstate="print"/>
          <a:stretch>
            <a:fillRect/>
          </a:stretch>
        </p:blipFill>
        <p:spPr>
          <a:xfrm>
            <a:off x="1979712" y="-29142"/>
            <a:ext cx="4586836" cy="6887142"/>
          </a:xfr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4" name="Content Placeholder 3" descr="kitchen.jpg"/>
          <p:cNvPicPr>
            <a:picLocks noGrp="1" noChangeAspect="1"/>
          </p:cNvPicPr>
          <p:nvPr>
            <p:ph idx="1"/>
          </p:nvPr>
        </p:nvPicPr>
        <p:blipFill>
          <a:blip r:embed="rId2" cstate="print"/>
          <a:stretch>
            <a:fillRect/>
          </a:stretch>
        </p:blipFill>
        <p:spPr>
          <a:xfrm>
            <a:off x="539552" y="692696"/>
            <a:ext cx="8241384" cy="5464396"/>
          </a:xfr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4" name="Content Placeholder 3" descr="kitchen 3.jpg"/>
          <p:cNvPicPr>
            <a:picLocks noGrp="1" noChangeAspect="1"/>
          </p:cNvPicPr>
          <p:nvPr>
            <p:ph idx="1"/>
          </p:nvPr>
        </p:nvPicPr>
        <p:blipFill>
          <a:blip r:embed="rId2" cstate="print"/>
          <a:stretch>
            <a:fillRect/>
          </a:stretch>
        </p:blipFill>
        <p:spPr>
          <a:xfrm>
            <a:off x="1619672" y="1484784"/>
            <a:ext cx="5466248" cy="4094410"/>
          </a:xfr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MYTH OR FACT?</a:t>
            </a:r>
            <a:endParaRPr lang="en-CA" dirty="0"/>
          </a:p>
        </p:txBody>
      </p:sp>
      <p:sp>
        <p:nvSpPr>
          <p:cNvPr id="3" name="Content Placeholder 2"/>
          <p:cNvSpPr>
            <a:spLocks noGrp="1"/>
          </p:cNvSpPr>
          <p:nvPr>
            <p:ph idx="1"/>
          </p:nvPr>
        </p:nvSpPr>
        <p:spPr>
          <a:xfrm>
            <a:off x="0" y="1700808"/>
            <a:ext cx="5184576" cy="4824536"/>
          </a:xfrm>
        </p:spPr>
        <p:txBody>
          <a:bodyPr>
            <a:normAutofit/>
          </a:bodyPr>
          <a:lstStyle/>
          <a:p>
            <a:pPr algn="ctr">
              <a:lnSpc>
                <a:spcPct val="150000"/>
              </a:lnSpc>
              <a:buNone/>
            </a:pPr>
            <a:r>
              <a:rPr lang="en-CA" dirty="0" smtClean="0"/>
              <a:t> Children who are exposed to the  GERMS that are found in dirt have a higher risk of cardiovascular inflammation as they grow into adulthood.</a:t>
            </a:r>
            <a:endParaRPr lang="en-CA" dirty="0"/>
          </a:p>
        </p:txBody>
      </p:sp>
      <p:pic>
        <p:nvPicPr>
          <p:cNvPr id="4" name="Picture 3" descr="mud day 6.jpg"/>
          <p:cNvPicPr>
            <a:picLocks noChangeAspect="1"/>
          </p:cNvPicPr>
          <p:nvPr/>
        </p:nvPicPr>
        <p:blipFill>
          <a:blip r:embed="rId2" cstate="print"/>
          <a:stretch>
            <a:fillRect/>
          </a:stretch>
        </p:blipFill>
        <p:spPr>
          <a:xfrm>
            <a:off x="5796136" y="1988840"/>
            <a:ext cx="2595364" cy="3476808"/>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lstStyle/>
          <a:p>
            <a:r>
              <a:rPr lang="en-CA" dirty="0" smtClean="0"/>
              <a:t>Mud Day Checklist</a:t>
            </a:r>
            <a:endParaRPr lang="en-CA" dirty="0"/>
          </a:p>
        </p:txBody>
      </p:sp>
      <p:sp>
        <p:nvSpPr>
          <p:cNvPr id="3" name="Content Placeholder 2"/>
          <p:cNvSpPr>
            <a:spLocks noGrp="1"/>
          </p:cNvSpPr>
          <p:nvPr>
            <p:ph idx="1"/>
          </p:nvPr>
        </p:nvSpPr>
        <p:spPr>
          <a:xfrm>
            <a:off x="0" y="1052736"/>
            <a:ext cx="9144000" cy="5517232"/>
          </a:xfrm>
        </p:spPr>
        <p:txBody>
          <a:bodyPr>
            <a:normAutofit fontScale="77500" lnSpcReduction="20000"/>
          </a:bodyPr>
          <a:lstStyle/>
          <a:p>
            <a:r>
              <a:rPr lang="en-CA" dirty="0" smtClean="0"/>
              <a:t>Have I...</a:t>
            </a:r>
          </a:p>
          <a:p>
            <a:pPr lvl="1"/>
            <a:r>
              <a:rPr lang="en-CA" dirty="0" smtClean="0"/>
              <a:t> gathered resources on the benefits of mud play?</a:t>
            </a:r>
          </a:p>
          <a:p>
            <a:pPr lvl="1"/>
            <a:r>
              <a:rPr lang="en-CA" dirty="0" smtClean="0"/>
              <a:t>shared the resources with my team?</a:t>
            </a:r>
          </a:p>
          <a:p>
            <a:pPr lvl="1"/>
            <a:r>
              <a:rPr lang="en-CA" dirty="0" smtClean="0"/>
              <a:t>created an action plan of activities to offer? </a:t>
            </a:r>
          </a:p>
          <a:p>
            <a:pPr lvl="1"/>
            <a:r>
              <a:rPr lang="en-CA" dirty="0" smtClean="0"/>
              <a:t>made a list of items we would like to have on hand?</a:t>
            </a:r>
          </a:p>
          <a:p>
            <a:pPr lvl="1"/>
            <a:r>
              <a:rPr lang="en-CA" dirty="0" smtClean="0"/>
              <a:t>shared the plan and important information with the parents?</a:t>
            </a:r>
          </a:p>
          <a:p>
            <a:pPr lvl="1"/>
            <a:r>
              <a:rPr lang="en-CA" dirty="0" smtClean="0"/>
              <a:t>gathered the materials?</a:t>
            </a:r>
          </a:p>
          <a:p>
            <a:pPr lvl="1"/>
            <a:r>
              <a:rPr lang="en-CA" dirty="0" smtClean="0"/>
              <a:t>prepared clean up materials in advance? (water, cloths, clothes, etc)</a:t>
            </a:r>
          </a:p>
          <a:p>
            <a:pPr lvl="1"/>
            <a:r>
              <a:rPr lang="en-CA" dirty="0" smtClean="0"/>
              <a:t>checked the area for any safety concerns?</a:t>
            </a:r>
          </a:p>
          <a:p>
            <a:pPr lvl="1"/>
            <a:r>
              <a:rPr lang="en-CA" dirty="0" smtClean="0"/>
              <a:t>included the children in making the perfect mud?</a:t>
            </a:r>
          </a:p>
          <a:p>
            <a:pPr lvl="1"/>
            <a:r>
              <a:rPr lang="en-CA" dirty="0" smtClean="0"/>
              <a:t>allowed children to explore, engage and create?</a:t>
            </a:r>
          </a:p>
          <a:p>
            <a:pPr lvl="1"/>
            <a:r>
              <a:rPr lang="en-CA" dirty="0" smtClean="0"/>
              <a:t>supported children’s learning and play? </a:t>
            </a:r>
          </a:p>
          <a:p>
            <a:pPr lvl="1"/>
            <a:r>
              <a:rPr lang="en-CA" dirty="0" smtClean="0"/>
              <a:t>taken pictures/videos to share with parents?</a:t>
            </a:r>
          </a:p>
          <a:p>
            <a:pPr lvl="1"/>
            <a:r>
              <a:rPr lang="en-CA" dirty="0" smtClean="0"/>
              <a:t>created and displayed the documentation</a:t>
            </a:r>
          </a:p>
          <a:p>
            <a:pPr lvl="1"/>
            <a:r>
              <a:rPr lang="en-CA" dirty="0" smtClean="0"/>
              <a:t>made notes on changes for next year?</a:t>
            </a:r>
          </a:p>
          <a:p>
            <a:pPr lvl="1"/>
            <a:endParaRPr lang="en-CA"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Books that go great with Mud!</a:t>
            </a:r>
            <a:endParaRPr lang="en-CA" dirty="0"/>
          </a:p>
        </p:txBody>
      </p:sp>
      <p:sp>
        <p:nvSpPr>
          <p:cNvPr id="3" name="Content Placeholder 2"/>
          <p:cNvSpPr>
            <a:spLocks noGrp="1"/>
          </p:cNvSpPr>
          <p:nvPr>
            <p:ph idx="1"/>
          </p:nvPr>
        </p:nvSpPr>
        <p:spPr/>
        <p:txBody>
          <a:bodyPr>
            <a:normAutofit lnSpcReduction="10000"/>
          </a:bodyPr>
          <a:lstStyle/>
          <a:p>
            <a:r>
              <a:rPr lang="en-CA" dirty="0" smtClean="0"/>
              <a:t>“Mud Puddle” – Robert </a:t>
            </a:r>
            <a:r>
              <a:rPr lang="en-CA" dirty="0" err="1" smtClean="0"/>
              <a:t>Munsch</a:t>
            </a:r>
            <a:endParaRPr lang="en-CA" dirty="0" smtClean="0"/>
          </a:p>
          <a:p>
            <a:r>
              <a:rPr lang="en-CA" dirty="0" smtClean="0"/>
              <a:t>“Little Blue Truck” – Alice </a:t>
            </a:r>
            <a:r>
              <a:rPr lang="en-CA" dirty="0" err="1" smtClean="0"/>
              <a:t>Schertle</a:t>
            </a:r>
            <a:endParaRPr lang="en-CA" dirty="0" smtClean="0"/>
          </a:p>
          <a:p>
            <a:r>
              <a:rPr lang="en-CA" dirty="0" smtClean="0"/>
              <a:t>“Frog in a Bog” - </a:t>
            </a:r>
          </a:p>
          <a:p>
            <a:r>
              <a:rPr lang="en-CA" dirty="0" smtClean="0"/>
              <a:t>“Growing Vegetable Soup”</a:t>
            </a:r>
          </a:p>
          <a:p>
            <a:r>
              <a:rPr lang="en-CA" dirty="0" smtClean="0"/>
              <a:t>“Mud” – Mary Lyn Ray</a:t>
            </a:r>
          </a:p>
          <a:p>
            <a:r>
              <a:rPr lang="en-CA" dirty="0" smtClean="0"/>
              <a:t>“Stuck in the Mud” – Jane Clarke</a:t>
            </a:r>
          </a:p>
          <a:p>
            <a:r>
              <a:rPr lang="en-CA" dirty="0" smtClean="0"/>
              <a:t>“Mud!” – Wendy </a:t>
            </a:r>
            <a:r>
              <a:rPr lang="en-CA" dirty="0" err="1" smtClean="0"/>
              <a:t>Cheyette</a:t>
            </a:r>
            <a:r>
              <a:rPr lang="en-CA" dirty="0" smtClean="0"/>
              <a:t> </a:t>
            </a:r>
            <a:r>
              <a:rPr lang="en-CA" dirty="0" err="1" smtClean="0"/>
              <a:t>Lewison</a:t>
            </a:r>
            <a:endParaRPr lang="en-CA" dirty="0" smtClean="0"/>
          </a:p>
          <a:p>
            <a:r>
              <a:rPr lang="en-CA" dirty="0" smtClean="0"/>
              <a:t>“The Mud Monster” – Rosemary </a:t>
            </a:r>
            <a:r>
              <a:rPr lang="en-CA" dirty="0" err="1" smtClean="0"/>
              <a:t>Billam</a:t>
            </a:r>
            <a:endParaRPr lang="en-CA" dirty="0" smtClean="0"/>
          </a:p>
          <a:p>
            <a:endParaRPr lang="en-CA" dirty="0"/>
          </a:p>
        </p:txBody>
      </p:sp>
      <p:sp>
        <p:nvSpPr>
          <p:cNvPr id="11266" name="AutoShape 2" descr="data:image/jpeg;base64,/9j/4AAQSkZJRgABAQAAAQABAAD/2wCEAAkGBxMTEhUUEhQWFRUXGB0aGBcYGBoeHBwgHB0YHBwaHx0cHSggGCAlHB0aIzEiJSkrLi4wGh8zODMsNygtLisBCgoKDg0OGxAQGzckICYsLCwsLzQsLDQsNywsLCwsNDQsLCwsLCwsLCwsLCwsLCwsLCwsLCwsLCwsLCwsLCwsLP/AABEIAOEA4QMBIgACEQEDEQH/xAAcAAACAgMBAQAAAAAAAAAAAAAFBgMEAAIHAQj/xABDEAACAQIEBAMFBQYFAwMFAAABAhEDIQAEEjEFQVFhBiJxEzKBkaEUQrHR8AcjUsHh8UNigpKiM3KyFcLSFiVTVPL/xAAaAQACAwEBAAAAAAAAAAAAAAADBAECBQAG/8QAMhEAAgIBAwIDBgUFAQEAAAAAAQIAAxEEEiExQRMiUQUyYXGBsZGhwdHwFCNC4fE0Ff/aAAwDAQACEQMRAD8AIcERxWcMCf3j+8xA5x/4j54Z6GSfRDG99+nIGcBMlw7VULNUYork6fLczO+na2DXGeIMtPWlirAmbjTMGe3XoL8seF1djPcApnoLM5AUQRnKpplhUEG0aSYI+Pf8cBaxdSzAsHgwOd4nfnG04s1uMCrWLOsEDyLOxB3FvMIk2+IFsV62cQU2csGLSzPPuqP5kzhqtXXqOY9XgLhh/P8AXeXOHZ9gjGoxgG0nzRHPnvMf2xdoZ5XEq0icDcnk0q01c6gHUEA2N7yfyPxGKtQNTqU6KsdTzFhsLlz2HlB725441h2ODz+0SGt0zMQD0/nEMMATewi1/wBfqcefYp2YjtMjHr0ovJPWY+dtoxrUoxsYPbb5bYXyR0MPptQl4yk1bLVBsZHY/wBcaisRZtQxi5okXvHTHlWvKkA3i0/ji2X7xsKe4njBTeT9fzxoQVBOvbucU+KZlKFNqr2RBfTueQA6kmMEaOT10wSTLKDc7SJAjY4JyFDE8RbUaurTkBu81R33sbfxY8q1ahgQbGTBH54ynliY8wv2/rj0ZRtUSu07nt+eIzzGcpN/tzDcMPUTjQZ09T8j+eNzwxuo+YxPluHG3Tf+WKl1EqTUJ4mZaJn8cVW4h5pufiY+fw5Y8z6k1PZKNt+55i3w+eMThCvTL6wY3mQLbiDGk+uLqFAy3eUJQDJm44wo3W3WZ+kz9MTjiLESumCLEHrijm/DoI1UG1HqIi343tGKXh3Pojlalkafg4k/WDbr64ua1ZCyc4gt6A9IYNaoeZ/XfC7x72oqkywECbnn/Y4vVfFcM2imAJIWZBtaSPrGKL5z2p1OZ7bQL23uLm+D6euxG3MOJV7VYYAhCtnl9mVpFgYiZIi28zb1nG/h7LVy5JJFML5iZieUEmDzuOXwwOgn3fc7DbrpPXlb0xnF88yUlogwCNTgHkSSKfpv8OxxcocbV7wbZ96ScY40CxFJgYtrkkGJ91ee+5t640pHMufKGjuT/wCIgD0jEvh3gpqed/e5LB+F+k8h8cN1LIsQvlAi/QW7cueA26hKfIvOJI9WMU9eZSdesdDFh8QZGJ8vmngyxI5ybjnPXDM+WgkkiRawv6fhz5YFZ/hgUe0SFa87RH8v64ANSr8EQyOsfNX+b64zGkjtjMejzPPYgwotIt5RDEk9N/piPM0wyNosSIHMYL1qe84pPlFN1se1v18ceILjeSeuY8lg7xI4pwUU1Wb6jZSLW5A9do54W+O5RtdDKsWHtqoBVr+VfM0Hc2EbnHVXpsoMmR3/ADFjhB8Vt/8Ad8gpNglQj1IqD/2jGxotQXbHoCfwGYbVapvAI+kYwB6Y8NJdQYgagCAeYBgkfGB8sJ/7SsxUppl6lP8Aw6us35geWfqPjgvx/Oe0yDvSP/VpeX0ZZI/2yMVGnYqj5944+U86EZiAB1hyMa1cxSARJ/esDpXmdNmbsB17gbnAHwBnjVyNMkyUlD6KfL/x04g4HVNTiWdLGfYqlNOwYs7f8sQdNhnDH3P+CH097U52whm2pUzTR3C1KrFEF/MQbmLwL3nr3xpmqBRWZmAVdzMWOx+O3O4wO8XcKetXyRpKxenWJcwYVNSvqnblt1MYl8Yk+1yKzCPmVDj+LT5lB7A4MlSnYAeuSfp/oTRHtS2txk5GPzxPeN8B9vl2p1ay0Q0XIFiDIBlgPgMMHDlIpUwYkIoMGRIABg8xhb8fcMp1aLs4YtTps1MhiAGAJMiYJgDF7wcXHD6PtFKlaZsd4BbSe0rGK2Ddpg2f8umB3+/SIah7bWWyw5zJadba52GNmzF51XiJ+eLCMthI2xHQCkDVG5PLmfywvuHpPXLjbyJqmefqP18cW8tnXIPK8fTFf7Op2j54nyVMowI26HFWK4kOFI4EGjM6apJFy5233J5/DBziLsQjaRYyQedrT6Ez64F+IcgwJqRAJkx908j6bfo4i4f4tCIyVZLwRqLX2sIIgAevzN8FKmxQ6DMVtOcMBmSZr7RUBZVhdC6o1GTziJmPQ4Uc3auwB+8u55ygOwF9+WHDifjtAB7ISxEEWgHrI6fXthc8OZE1q3taglQ0sTzI80epNz2tzw3pyyIXsGBF8k8YktXhxc3NMHadYn5RJ9IxXzHDHo3dTHIwRI5ldQBgcwR+eHytxJUuTpnYcz6DngdxLO061K3mJMAdCLE/LA01dhx5eIUKcyPIcQoJQ9qy+dYUhYvMwRPugifkRhVzVcZjMyttbgKCYIEhRfkQL+uN0Qy6f7e8GQPmI+eBVVjTrah/EHX53HzkYbppVSWHUwNuQZ0yrntOlKY0BBsI5cpIINosN5xUyHiNqhIYDlcSLkbXsfnyOK+ZziJl0KnXUqrMiYA6gHcza/Mnpi1RC5XJsDpLvM/9xkC/RR+BxlmtccjknH7whC9hCWQrLVJAcAg7Ejnfabn8MCuMUvbmolJ100wfMTYsJETtuCvaG7Yh4fwz9wkmCbwV1ATz5EeoPPBAKuUokVG1TMRsWiyx90ADlyBnvUKqP5Dk9AJByDnMavZHqPp+ePMb+0/z/TGY9VkzGkzZpdRB5GDYwCbwTsDBG/UYWfEWaqUHDIeZOkj3wbx2i4tewwQ8UZs5ZGqyFpn/AKhPKBE+hED/AEjrgI+d+0UEgqRulQGfIeUc7Ac/wv55alQ735U8SGcAYziNGRrLWpLUS6sJ/kR8Djmf7U4y+e4fmCIUFgx9GWf+Lt8sOPhrM+wL06h8h8yNBgH7ymJjkfngrxPheXzdMLWp06yTImCJ6gjbC1Zr0129QSpyOPQj9JYN4iYiRxXgv2+j+781MoSrjZvdI0zvtM7SI64XeG5E5amKbs9RRNriCTcRJheum/zkdarZNTTNJZprp0jRYqIgabQIwv8AFOBU6dJIBL6o1iwvJ8w2A5epGL0a7jZ2zwJo6PwkAD9egM59+zbi1GnQqUneHFQsF5sNKjy9bg4Gpxd8jnqlZ1LUq588d/NE7alMmOYPfDpw/wAIBcw6vTNMuZ100JkWkSBpS95NvlGDXiHhFBESkDTl5CUXAOuLu0EEmFkknteTh5tZQLjwTvHMVbSUqpBbn17fwwVQ8V5NwNNdSWsEg6yTsAkaie0YCftMydYU6OZT/AeStjpmCGaD/EAD0n1wYTh9PKH2tGjRQwRKpBmJ3JJvtY/PBLhnE3dajVgoQCSxUaYvOqeUXvgCulNgsqGR8T+UjT6FGrLhs/pBXCfGGUrqs1AjtA9k06tR5AR5r7ROPOD+IRmXzKANFOoqrKmY2aeh1K9j1GCPDcjllitQyuXXUJVlpwxB2IP3JHQfljzh9WhUNVsqqqDUIqHSfM4idiJiYnrPxq5pw2xT9T05gKqqVbczdDJvbjniJq6ziWoSdMDnfpzB+uJ6aExt8cK8CenDrgGUlAOwnEippIsRinmuNEz7MeVdVxEkJuxmwHYYhrV6lVQUbQFsYJHmMEH5ctt7YMKW/wAuJwYkQ1SzaltBfzcxedu/bACjwuhmqrLDUrGCrC0ECCpEDfYYj4xXKuWQaSQGN94KqTH3evywe4DQLy8CQNIA+eq/WPxxODSm9T1grFUKcyDL+Csqplndv+5h/wC0A/XEnHOIUcoiqgBJsqgeUdzH4C5wQOVabzbrb8MUeLcN9peabbaqbTeNiCAYN+mAJbvceK2RAbAOhiFmuIGs+qo5gn4x2HIdh9cEuE8QpoIVj5jLge8oG4BPYRfmcMtDw48Qq0qY+f0gE/TAvi/hggjUIJ92oglWPQruD+pxpjU0v5O0oAB0PMi8Q0V1e1pRogERewgMPhY/E4oZnI/aELIZYXsL8p23HXvB54MeF/D1Yuwc+QdJ32UwRv23j1BxHxjgVXKlq1I6FFyJIEm3lI6ztY9sclqq3hhuR0ks4PBgTgddkqDXcC+mY2O4Jtvf+YvJjNcRTMVKYbUtJSOW6j32gTv7o7T1xR4TwqpnHMIpKiZLMo5C4AMz9YPTBar4FqAEyGPUPpHoBG3ribnpD+c4MoLMcZl7OeMKNORSRn2gkaVmIMze0DYGZwrzWzB0qXaZA3gBjOld4E2v2HQYJUPCRDDWQqg3hy7EdIEAes4ZUpCkh0IAFHvNE9zCxB74W300j+3yZZVJjd9jbt88Zi1P+YYzG/4rTGxKniXhQzWVr5cnT7VGUN0J2PwMY5H4KrZihWqcPzKgNRBYXmJKmAR7ykOGHSfgO4Pjj/FBp8Q5j/Pl1I/2Uv8A4nCFq5qdT6Z+sXsHGYebNIHFMuodhKqTcgbkDnizlsw1NtS78xybsfz5YRvHXBK2YqU3y4OtAADIAEljqkmxEA4asxmhSpGpVYQiyx9BePU8sZT0KERkOSeoggSORGnMcUpgqPe1AG0WBiCb/THmb4mlNtJufvaSJUdSJn+xwk+Co9hSqP8A4r+1ck/xvNz0C6R6DA7g9B04txISSpdWk3u3nUT2ViPQDFDo03Pz7o/HkCNeO23M6Zms0qDUdvx6Adcc0zeWzb8RoZmqAaYDoYYHRq9oQI6XUT1xayHEqlfP10c+TK00p01m3nGpnI/iICjsB3OAXiJ87lc5l6lSuTQzFUBVUwoUGnKle2rfnBwxpNL4blARkr9x0H0nWWlwQo4jhxOlqSOpH88AeNZPN1snUy1I+ViIDMBYEEhTchT0NukDFrxpUIo00UlTVr06ZI3hjDQeXlnEPjGhmWpxlahpCmjVGCi7BB7oII0gAfUYnTAjYcjk9/hL03t4XgqOuT+XaGeBKRl6AYQwpqGB5EAAj4EHAzwSwNKvHLNV/wDzxv4F4g1fJUnqMWeWDMdyQ7CT8IwL/ZnmtVLMz/8Asu3wYA/njmrIW4Hsw+5icba1cUwgCF2fWYHQNuSbYnGYUXam1hyg/Sfwwq+H+IvVylXMM5BZnCHkiISoj08zk8yTij4IzNKhSqF80tYvVbQocs0KSoMG8tZtgLjFG0flY91IH1/1ND+sswAnyhDiWTQufYMACZKuvuE+huDvHfeIjFmlTi9zckQSSN/kBEdsH+Nsv2emYvpUhrQdQuPlhfztVq8IoI93TBkyvu3NugvyG+LIxcYPSegosLIGxNqGRat7Mt5A/usYMyYIjnJtB/lg74fXSKlLSxZYFydUCQAY6NPzG+LfAeFtl6TGpFSp7wWLLEkKs7GSb9ThPy61XZajsdRM6wYOpjJAa2kSQI9LYoSLQyg8CCNhvJ+EfPs0/wCGJ73/ABxR8RcWGUphtBLMYA5cueLuTzZWmqsdTBQCTzxXz6pmA1OqgKxPeb3HcYQrwLPPyIsQ5EqcN8W0XgVGVSdmDBl+NgVPqoGD1XMUxTLswKRuYIPYDYmcJGc/ZuSP3VVf9QIPLmJB+mNR4JzQ8utNA/zGBPQRbDb16RzlLMfCBJBmz8TzGZqFMuthyXYDtcLHc3J26YGcbz+Zvl6xB0+YiSOR63P8pw/cDyNPLU9CksxMuwBuf5AbAfmcZm+EU67szztBQxvHla2xG8i9heBBsmrrWz3fKOh7ztxlLwVkkSgdLAs51G17AAb9wx+OCNVpphnMSBz+fphS8JZ1lqMkzDMB8mB+ZVT6jvg/XeDMSep3+eF9TWwuJJ68w1dZJnvtR90T9B8+eIa4ZlIJgEXA/M4ytraNINjubfXG4ytvM09l/X54pwI3wOsbvZ4zEnsx3xmPW5mBkSyzY5B45YUePZeoxhatAJPKZqL+Oj546xmQYsYvyjab7gjCvxbgmWz1aicwD7TLuWSCAKgBBKsIMiVBK9uhOEjaBu3dCCIErkYi7n/A2YzVQZmhnTl/Lo0hWIIUm9nANybEchhI8WZTOZRqlLMVXq60ZA7e6ynmq7Kdu4PPH0AtrCwwO47wWjm6Rp111LuLwQRzB5YX0+tFZAYZA+AzONIxxOTfs+8Q03orl3YLUpiFBtqXlHcbEdpw2l1SBYFjAAgFieg5n9HFOt4G4Tm2CKalOqoAlGCmpHMgqVJjnAYx2OC2W8HZXKUnFBDrtqquS1SAYPm+6ACTAAFsC1n9OLN2SCx6Y/X0lRQSZz/hfEvYcWzVOuQor6dLGyyANFzyIJWeow3cY9iqCrXgrRJqJqNlaN1H8R/G++EbxHlaeYqha0hlOkspuLwVuCCNU79e+H7hvgHKfZHpB61QV0X947Asosy6BGlYMGwvF8F13g1BLXJHQHA+n2kLUWPlih4+zDtlcrmaYlEqU6pg7FlJT4SCPlhtyGbp5ikKlNtSOvIkEAiCpjboR2wfTw/lxlPshphqOgIVO5CgQxIjzSAdW8jCQ/gLKZNxWnMVE1SaZcBewOlQanoSJjnsU6tVp9RX4fIKk7eOoP6wv9K3G0y5w7P5ce2oUdKplwqkLsNU7eh59Z54V/ClcJmOJ01t5memNt2qAf8Aknzw+8H8MZVKlbMUhr+0kOdWkqPeJC2sCWJPrHLER8MJSrtXoIgaqV9pqiAFAHkXTaRM9yMEXVULvTnkDr6jH+4ZNGCME9/yiZ+y/itP2ByrsBURmhW+8G3id4aZHphmyvh3KUW1JRRWbkAYJkGAuxuLAD0x5x79neVzdc1jqo6h5xTgSwnzXBA5Tbli7wDwXl8m/tKJqNUIgPVbUQOemAAs9sWv1FD5sRyC3VfjKDRvu4OIY4SjBCKoAknTTsYEk35SSfSwxtxHJU6umbaZiwIvbnzHLpON/s7yTI2Auf6d8Z9ifeR88ZTPg7s4mmqqveTLXVQByFsU89l6NfStSbGbWnqNpjb5DEn2RuZGJqHDhOrV27YpuC8g8yx2DnM9FCl0P1xW45nEoUg+gsNQBgkG83nBMUBjz2dOqhEh1NjeR6WwFHUtk5IEA78dZ7Rq6lVhcMAZ9YOPHVjtinwjiFFqj5alING0HsYMTeAbYKta52GJaoo2NsGLAIFzGeKZilR0/wDUDHVO2nt3vgjTowSRMmB8px6MrTap7SJdRpkzIF9gdpvfnfEleiGBU7EQfji1rFMDGPX5yfE3Tn3F8u2UrGqthJYWsZJkdNjF9sEF8XUgJq0ip6qQw59QI/rivV8SOtOpl6qByCV1MJBXYyD7xF4ntY87OT8MZeso0islr6hY+gYkrvtO2NViuzOoHTuPSFJYcmWaPFaVUM9EEosAu0WJ7TJA3/CcXloojL7SqJJgKep28o29TbbEPC/CdCgTDO4aJTy6TG0wJ+EwemAHi7PtR4ihHlDBEb0bST/L5dsWo01d+4VntBWalkE6noOMxY0jqMZjc2WekR3ys+F/xFwd6q6qD6KoIYT7pK7crGOY7YYamIGOMnU2Gt8iSoyMSrk6zaVWqU9rFwCPoMWxhF8V5r2RqI5bU7TTIYqArRLkCA7apXzSAFXrelwnx3VpMEzQ1rsKgsR69f16Y6vQ2WL4i8/ztONqg4MB+IK1ShmGpgwaLQnLyyGVp3mIN+eOheHeLjNUA5jUPLUEWnmY6Hf54R/2iV6devTqUDqLUwG+BMT35R3wP8H8ZOWzA1mKbwrfUAkcoMfAHvh72hozqdJuAw45/nzgqn2vjtIfHnD2o5g9CNSm919eo2Pcd8O37OuLe2y2k+9TMR2Nx9Z+mLfjjhYrZZmiXpedY6feX4rPxAxzz9n+dNPMPSJgVVKjpIuPncfHCij/AOj7NwfeX7j9xCL/AG7cdjOvpWU7HfY3g+h2PwxX4pk1q02psR5xAnryI63xz8carQugCQFLNHmLHSSSdyAZt2jphlPG6TUzmKial9gxCH+JWQOo6coPY4yz7Itpddp69PnDreDmQeE8rWpJVp1VYBX8pMjcSwE7ifhfBo1CLA/MTih4P4+MypptZgJWSZKfE3K7HqCDgpmMpeQx+n5YHqQ63MLBgxqi1WWaoHYAgrfsfzxuqvMW+E41CPtr/wCIxapU9K28xjrv27YXdsCXZsSjxjh71KZCkT0OxsRGF/wt4iZH+yZtWp1JimzCA3RfyOxwfy3H6LK5J0OgOqm1mEcr74k4LX9vRp1aijUwJEgWvynFxY6VlbU4z9c/D1gWLS+VwH8TcUfLorqBpvqZlJAiIFiImTc9Mb+KFr6VaiGYCdSpMzyNtx8DEDvhczfj3MUkipkagf8AiclUPeIk4PpvZ72bbB5h6ZgWuxxDPDPF+Uq0lapUVGIhkM784tde/wA+eK+S00ahzFHNU6mWYgOpYkjoFgElugseoOOZ8RzKV2NRqS0ZNwiws2kgcrTb074zK5oEaEBVRuzRPwgWtjcp9i1qDtOM9Rwf584s15j9muJ06eZbMUQVdxB1ARNpsreYEAHeZGIqniys61KTBSHUqGsGUkRNrEXtYEd8LXGMjVp0KddSNDNAUGIkEgsRtMbAyJGGLI5Wgw162NLQGKkgukiQGKxI9R6zy0G0+m2gFckcZ78SqraScfOXPAFenSDpUq/vXYAKSOp+pJNj074dKrhQWOygk+gucc4zHh0MmpPMAZEEEjYg2N5BBlTPbHr+OKhptSrKrEgAsN4kaj0aRPTGVr/Zpvs8RDn1HeGRimFaHstkDXLfcJGpjEnzEwo5df0cE+GZP2KaJvzIJIPTfa2KvCuNZZabO1VfM02DSAABcASLzv1wWyOco1gDTOoGYMGDEEi47i2Mq5LxkMp2/KOtcpb4SpkM6jVdHm56SRYkCSJ6xeDBIE4RP2ngnOAg7U0PPlMH6DDhlVCI6knXQrEgSYK6gwt3U/U9sc78eZ/2uYqVJAXTC3FoUCTe952tjX9nad67d3bER1Nqv0nX/tLdcZirOPcegisYaoxA+J6mB/F8w1OjUqINTIpYA9r/AEF/hjzesTc2IyhgvxXwAZulAtVSSh/FT2MD6Y5S0yadQQdoP4X2/rh9fxs1OqysntKamCQNLjrY2PLePXAbxnTy+YUZjLsCxBJGxBW5BHKenIz3GNP2YltXkfp2gLiDyIks9X3dxPKJsdt8bcRpmNX+4fzx5WqMV1RcHzd7Az8jON1zIYTaNvzxsgCAzH7wP4pSpRFDMGKiDSGNwyxCk+lhPp3xzfjVH7PmmNM2SodJHKDI+VseVJpsHUkY3bMe0kkSWMzG388J06GumxmTjd1HaXa1iBmMVWqJLiyuPaqOzXIHI6XkYNcDyprZBwB5kqMfUMLx8S/xAwrcFPtKD0h79KXTqVPvqPhePU4af2V8SDNVoMbldQH8QtPxEz8T0wDWofByOqHP0/5L1nzfOJ/BOJtl66tzRpj0mR8RI+OOz1WUjUrGGgiIvNxuMcq/aJwf7PXFQe634j8xh68FZsV8lTgnyeX0jYfL+WMr25Wr1pqB/MxjSNtYqZd1N/FfpAx7nAxpEa3Ui5NPcwDbr8ox5RyFQF9RDDVKGbwQLH0M4v5anAuMedNiqeoM1GZSOIhZzgxqPLFw5vBJd9Nt4BNvS0icNHDOKpQVaNUgBQAhFyBsAQJj1wO8YcfXKStEAV6gGpv4Ry+J+m/TFfg/AVFD7Tm3KMfOOembgkEHUx5DfnM42UqF1Ie3hf8AH1J+EVt1AJ2AfX0jj/6pRCNULjSu+89hG5JNhG5tjlvjPjdbOMRJp0U91C2/+ZtJie14xTzOerZliaaaaFK7vECTYO53mDZQTEnffAupmPbH2dJZAnzkXbmSZkIoH4SbnGlotDXR5jyftFbWLHC9JZ4Lk1caqhVlUFtNhAmNt2O1thjMhkx7RQYh2EjsTf0tbGrZmhTKU6M6QD7SqxM1T0CzCUx0Nzz6YJeFsoarvmNJanTsWjrzHYC/xBMDGkbMIW/CBRMuF/GNlR6LqyVSSrMDLaQBBGnaAL37z0xSovlsvLUizFi1MEAGTqusCJiLkjrizkuHIJcNr1kkmLRyEXtGNqHBsulT2qUwrEwLmJNrCYxkm3qCcz0AqAwVGP2gSutVT+61aAS2lRGk8yBzU8xvgXnqaVzFkrmTMjS++3JT8TMkTYDDxUIE1NM0k98j7xJgUwdpJInoJmLYo8Qo5atVR3VNVRyWI30ySbLGohRFwTOC06ogeYfWI6qtGchDgdcdvpAtLwLmGy61Fs15pmzCDvBiQd/5Yk8M8Tz2Uqik1EspmQQfLzsd6e3SO3R84xxsU2CJDNp1t2W5+ZAPoB3GCdVAdwG9RP44Ru9ruq/3a/K3TnmJij0MD8SpgMa9O7MgL0pAY6VkETYtEAi1ue2E7NeKsi13p6jzmnABA6nvhu4uy0qmtl9ojA6kOk6dvNDkCGiDffbfCHxPNcMJLGm6i9lAv8Z1fCcN+zWD05gNSAGnWPbp/CMZjT2lP+H9fPGY1pSFqpviFsS1d8RNjzurzuMbSc88S+D2VzVy8lTuNyvbrp6dPSMJOdyw1MhID/e2nb7w5+u+Ox8S8R5eg2h3l/4Vgn6kAb7ThZ4rwuhViujtoeqTYLKM5IY3B1Atqtyv0xpaDV2ABbBx6yj1Buek53Rp6ZvPI9tgDb+u3PGoQAmwvfse/blg54q4G9CoAvnDJqUqIPORGxI3K9LjoF9KwNjadiP1bGwlit0ir1MnWbZlIEETgSxK25TOC1ZNYKn3hsf7HAoNcowjt+WCEygEtcKzxpVQ45G47GxHyxKudfL5hcxQMFG+HaR0Nxgc4jFjK1AVg36+n6/liCoMjOJ1vjVGlxbhxq0bVEGrRzWBJHfmRhN/Zfxj2WYNFzC1fLfk49353HywN8L8aqZKrrQyv3hyIMcsZ4ty608yK+XMU6v7xI+60+Zfgwt6jCOo0SPQ1IHB/KGW3zBp1njGeNKpRJJC+YuImQCi36adRaf8uCoGErj3EPtPDFzC+8V0P2LQG/5BfgcE/AHGPb5RAxmpShHne3ut8Vt6q2PE6jQbdOLO6kq34x8W5bEHV+BUXzhr5ir5CZVYAkTYE6idP+kTFz1ZeL5AZhAofSLmQAbFStuUwxg7djjnn7TMrUp1UqAkAKNHoOXqv4Ed8G/2fcfNeloeQyHS3eZ0sJ/2nvpP3jjTvosFFeoVsgAY+ErWylyuIA8Q5WtmKq5PKoVo02sgBG1mq1GNiSZMmfxw25PwJl6eVamXK1WU6qqmIEXWDYp1m53kHZmUdzgR4jqoafs6lRqamNTBQRE8+0i+AJ7SezFa8fmYTwgvM5LT4VQOYNKpVCoCZqBWMwe+0i8n+mGrIcbOXCil5ApnSzEgggQrKLAwJLABgTzggxeMclRylNPs8u1XzPVJDeXkAQIUFpP+nngBneHuiA1F0tUUMk/dUtY7yCbgAi4M7DHoqCmoryRnPr94nY5XidFzWdyNSlrpwtV/dVSVIYgnzKLQCDJ7W3wJqkuqvTqkgkBZ5T26jnPQ9MK1LOFbBpNm5wY2BHe9/Q4J+zf2vtqdLdQpBsZJuR/pAvhW2jwWClsjsf0hateyg5HaFc3xapWqMqnTRnSFHulVIIgcrgGf88cre5PIK+YoqLSxBIHmjS0wT8BMSBtBjAbgJ/eVQOUHa27hfhEfLFOtxWr7f2NFirM4UMrGZJgCd4BYk9T2wJqDvKpxgRUMWtyY1cNotX4nXdh+7pHSFO3lOlAR0tqv/CMOznphX8SZ4rVo5WgAajspqbDUTYBrXBgs3YfDDDRo6VVS2rSAJNpjnGwxk60M6pYeOMAfAd/rNGjGSBF7xe+gofeWJqKW0yJYIJ+NS3MA4S3bh2mWWuHuSFjttIIGC/7Rs0dTASPMif8AAt+Ln5YVeDZOnVbRUkKxAmOp2+U43fZte3TjMS1bZswZ26afR/8Aj+WMxd+wD+E/T88e408ymDLNXfFPP1StN2USVUkesGMXXXEWPP6lTvjKzkOd4VD1Kp812YGZnv3nf44PHL+yyVBPeavWV/hqW/xmf9WCvG8hTpur0p16701AuDdr2iJBuTEjYGMDGy7I6VKv+GIpUhOhAJ584k/PD9fu7m6dowT4mFQQh4nyZOXpuYD06kzM2JadxMR8uuOePwym4cg6Yc6W8oUg3IJYjaSJHQA4bOLcYqZwewytN25M0WvI32iCeeB3ifI08pSSiqrUrNeo1iRyCAkbbm0XHLDFW7dkSbQoq2MO+YuZnLNTbS4HOGUgi0d+hFsUs1w4OJBhhs029P74t0fZgeUXNojzegA3ww8B8JZit5wopqwsan/xEyPXGgGwPMZnMvOQIopwxyo1adXb+2+BxUq0xfmPyx26l4LBoim7ARV1+T+GFDLMAgnT9cc44tw9XLQDTOosqtMqpPlW4k9J9fjKWgnAg2rI5gSgwIEHF+m4q0jTPqOx/X6tgXUpFGkfEcj3GCGRcMQR7w5dcFPMFjEO+Bs+ra8lVgLWsJ5PyPaSB8Y6YhyOefhucLOD7MnTVX43+IjUPSOZwN4pkz/1ac6hvG9o+RG/wxd4hxgZxAagmpYOR94gQH7EgX23whZpK23gjhuohlsPHwnS+P8ADEzuUIpkM0e0pNyNrj0I/Vsc0/ZsSmdNF5UsIAPVWV49fLGJ/CHid8i4p1Sz5cmQRuvp0HUYr8SipmPteXMAVAwgbXkAxztMYT02kdNO2nfpzg/D9xCtYNwYTsGk9fpipxbhaZimadTnsRuD17+mI+D8ZpZhUZWAdhBSeYgkAfGR1GCWPGPXZp7eeCDHwwcRF8G0no5tslmqS1IBehUK6hAIMgkWB39R1JwW47wKjmsyTUcgUwC9OPeAE76vdve03N+hfi3EaOWT2zqpcCFMDUe07gdccn4X4lc5jOZh2JZ6LR0BYqqx2ANvTHpK2s1K+LV5Tj84qcJ5WhChlQ9UsWgowkb+6qkX6c4jcHF3McRQU1ZPOGIVQDEmdu3OfTCVkswyrUuYKCfXUbfH+WPKGYYqBNlcEepRx+AGHrNKzuNx4GIk2Ccx0ywVU9osw0c5teF+BY/hhb8I1A/E8szbNV1fPUw+unF/gNfXQ0z5UJ1DqCdQ72nl/CcLGVzBpVKdQboVb/bidPWVawHr+k5ODmdQ4dljU4vmarAxTkKehhVXl/Dq/RwznTvBPrixl2WogrIbVFDcuY/XyxF5Fgk/XHmtTYbGHHQY/CbVAAWIX7QqBhjFxUpt8Gpsv4rhYyieRo+G365YefH9RSEA/wAUKP8AYXgnt54wjpZDfebfDHpfZ/8A51EyNdy+Z2iW64zHk4zGlxKcyGp4zokkezq2MTCbjsWn6YI8P4nSrCabT1Bsw9QbjCEczSLNaTqNhvvaw96T8MXclVBbXTSqrAQTTIY9pClunMYw9Rmw5IxNQ1KvAMJfYnqvX85H7zQwtcJ5gPMpEHWTcEHY4nqcGZhIhfMYQXCqTZRtt2te1hjXIVga86mJaGOpYmBpuAB5ogQBtE4PvWRCAzBSdgTE9h1wyg31gGRW5rbI6ylQyooodjFySYHqSdsch47nvtOcIo+aWinEwxg3BO8m+o9CbbY7BxBBURkNgRz+H5YUuG8Cy+ULVH1s4kIT921rczb4gfDDNQCytpY8mE/Dnhujl1WwqViCarOLJAmAPuibDrvfFvjfianlwqqpZyJCyBC8mJg6QeXM9MXOOcQWnlS9iAFYjlEixHTl9OeOR5jOArNYsWqyzNzG0fIaR8MGQbuTAE46Rvq+P6kOrIElSEdASVY+7IY+YTGFWpx6vmKoVyajiFBbTCyZIGkCfNF/h1xVswUhgwmJ+BE/M4YP2b5RHpZh3iQhUGJIkXInnc/M4JgLyIPluIHfhZqa10lWW5Uxz5qdo/R64WszQai9wQBePjy63x0LPp7OvSNQkH/pO3Ldjv2DIQek/DbjXCqdRD7WP+8W32Ycv74ujEjMo6YOIsUKzPTDr5tgT2vEjn2J7jA+rTNNhVS6T5h06yD8iMWaXDsxk3Dp56Z3YGRB5FZ9NsNmR4NSzlI1KHkrAeZQffG0x1tf+uJLY6ykU2y2oSJZCJBG6n8Y/ri9l8yUWLaCTJUbHuPliBMm+XdlvAPmUbqescx6YNZGlRqKQYLHcrcfFd1xxXHyl0OTBaCPcMHcQYI7g8uuLjeMM2oCtVkbatC6rd4g/jjM1wZ1n2RFRBfTNx6bfywNzJhSHVljrBH1wGzSV3+8AZfdt+EHcYz9SsSXcknkTJN/w7DAydCstpaAe0XA+d/lghWcD3Vj/N+WKFPLliWaQvPqfT12wZKVrGBAsxJkWptJvYwfWLD8T88TZWpaORbp0UgfjizVykU0U+8xuOdzYem+Nc7l9EBRYX/D+eBFecmdx0nmSzTUnEWnf5yPkZxpWokjuDcev9SfnibO0puvPG+Uqa/KfeH1xJrw+71lcnqIw+DPFPsl+z12YUp8rDenP3T2nnyw7pxHLC/tAzC8C7E8gFFyfQc8csfKcyNP4HpfaD3xfpZqrTUJTqNH8KsY+QnGTq/ZwsfcsZruYDGYc8SZwvULNYz7pOxOg6O5CqpPQthfenA6SDjWll31a6jSRsu8TMk8p54vUKBZriVHPlblh2inw0xFrSXbidatjMTezHbHuGOIXEXK/ho0hUqqs31aAdTRLFmnSNW4OgD7ouTbFCjAh0YgxKusHe8gfeB5rzjkQCOgnCRxnIjKsXuaLtLj+GSJcW2k+cf6v4sYiMWJBjytxgy7nc39oRYgV6RBZJF1a2tCfeWdJB5RBAvi1m8ma9MGwqJKm1j3HS9+xnEWQy1CsIYAg+6QSCCZkhluu/XBOjlK1L/FV06uoD9rpAPqROGqVCrgSvQzWjSsJkn+fPbriVsmYOxn+ISCLWM7jFqkoF+cYiz2b9moYgaZhiZhRBufjAnlOD5li05/+0N8wIQqVpciqnTteYJa+3KImJg4R6ucVxDKNMbg/rTjtzNSzQdDIK8vXYjkfXHPPFfgjQS1OFJNm2U9jyU/T05nrsGMQDrnkRPyWRdXs00yLwb/AK79sNHgriAyuaK1LU6wgnlebjtP4npdWDPTYj3WBhkNtt4B/lBwaSqlRQJGoRHY9/wwU8iCBwZ0Txlw1Up06irC06gZwB90kBjA6b/A4FVsr5ZokMpHuHY/9p5f3we8NZgZjLmnUGrSAjA9xYHvpiR69cL2eoPkaiq8vlqjEBuam1mneOvQGdgcCqbadpl7FyNwkAKkGmwNPlob5WJN8AWqtlqwNMkEH3f5xht4hREbygHO4Hx3A+eA1fhC1BYwOV5F+xEi/Q4azF+sv1sxQz6gkinmRsw3Pbow+owuZ7INSMZhCJ2qKLfPl6HHtXw1mBJUaxP3WE/U+nPF3KVc+AUeiaqkRDqDt/mBv8ccp29JBGYLphgD7OpI6MTitmdW7MnrIn5nDLR8NB5L0VpDoHbvyBjHieG6an7o+Hr1OL+L8JXmKNRJ2XUT8vice/ZNJ3mpPwX07x/LbDVmsloXyST1iPkYgHFTJ8FZz5/Kg6RJ6z+vyxRn3dZwGIL4fkTUOuDAspv+vj+WJOJZKagMWsD6Hf8AXfD1ksmqjSCR2mMb5/IISGKSRvPTY4rxO5iA3DQFAO4/i5/nvOB2ayEEESp3+Yw/5zhiPyMEcjB9R0tgVkMu1Mmm4DxeG5iN1PL0+tji28YwZYdYHyeZYLDA9QykwDztED0IjHjPf3Uqc5BIMdYv8sMX/p9J1gDQw6SCOk+mKod6BIqUg4H3wBfof7QcLvxyBJ2QbQQny6Ynt+owXWhpUCAIne+Pa3F8u0aQUPQ2/niu+YBU3XY8wTf0wMliJYLOofLGY0jGYvLwgcRZnLLUUq2xwn8J8doXanVtDlZMA7x6H/j8cNzZtQqsJbUYAAuTc84iwO8bYyWqZW5EMGB6RSzfBq2VM5caqf8A+MsdIvPkJsoPNWjezRbE/D/EvtIplSGEDzGL3v0jsCcMuX4gjNonS4+61j8OR+BOErjdZ6ecK6iEezC3L3CbXEHT6jDKMCMMJZSc8R0yIJEkRN74sCMLfhbiZZ6tJz7umDAuYvMQJiL87c95fEPFaiVFp0iFlQxYg82ItB7XnrggXtLMfWXcnwGnTrmqhKgggoPdk7nt6cpOLmep6kIiRFxvPzx7w1qns19rGvmV2N7HtaMCuKZxqbOA2lgGeXY6CvIQFYnpAjbe4xOMmRnES/E3AEYgj3kHlYWkT7r84tE8p5i2IOH8DoZimGVdFRTDevwi/U3GD+S43Tr/ALth7OpyQwQ3/aTY+hIOBL0Tl6xZBZt1ggxvsTeLwROxHTBMsOJxVTyJdGYbI0QVgeaBEeYkzeTLE8zuLRtipxPjNTN6aZTSoYOFZlBLDaTvp6gAk293Fbj9cNUy8j92Cxte/lAtzsbeuIvaqpNxbr/Nd5wWpVbk9YKwkcSzlqpUClUVlMaVce6YsJ/hP9sWaGWWkfLEE3FwDy27/wA8DnzrESJjlAkd7e8L9seNxJRE2v8AKOzRhjGIuRiHRxKiNM+UmPvc/wAcXaeaTk3z/XphaTiGWazm4m8MI+K/hiyj0mVzSYaaSamgOYUdAFJbbkOWB2WIi7n4E5RuOIbbNIBuPmL8sUa2ZU31AT379BOB9fSqozkgVF1JCkyBEmw9DB6g88eU0VrqHjlKlflbbb545bKmGQ0t4cttUT7oJN4gdLc8aNnxqAA960z+Vv74hqVQqy3u8yehi5gbc7DrixSyQSpqZkYAsshpAZSAwMgQROJe2pGCk8npLeHgZhXJUSLm5JPOd+XzxPmocFTbl/XGiVRAM23F7RJ7QPdOKnEah0nRvyF59B329cCF9bDcDxB7TnpK2V9oh0VBts3baZ6fr1zN5efNsVEgjfBOlTY+UgBpiJ577+nO+NRSCQH8siwtNvpO3wPrgX9XQWCbhkjI+Unw264i7VzDOZhZG4Nr+u4Pp9cb/bmtrQG24nF7iy04VlALExMxE9x3gepxSy+i+oMGEA3t0gyLYuzrg8yMGVqgyzjzKVIO+x/XLFPMUKAXy1Kh3teOfcEYN1UVCwuSCQZadpHx2N4xBXroFOlYMcy38j64GvIypyJByI/QP1OPceSf1OMwXmFnDPEWQzGVqv7Wm6BnYqxFiCTEESDv1wX8M+OatBfZ1h7WjY6SYZYvKN8Nvwxvxzx1m6wqUXFFk1EQBBsSAdyCbYSKwgm2kdOWCYyOZQ8HIhfjHGWqZh3RjBaQZINzaY54I/8A1XVdQtc69MBXPvxexP3uffvhTAFiMTKet++OKDE4MQZ0vhOdqH95RcSwBaRItYH+0fhgu2YqZltJ0tUQWIkBgTdCCTpaQCDMHtjmPDeJGiwMnT9fUflh64dmnokujUytWH83utaB5wfJG0EGI53wqyFT8I6jixcd4W4ZxurlzoINSkpgqbVKfw6frvhlzgo5ikp1BSZ0k7g7FWB3HJlP5HA/KVqWaQfaKIBFr3P+lhDH4Yv5Z6DIFoMoIllXmdUkyDdg3M4rgyDOY+L+AVqL6gPLuRuLcxtqHfcc4wKoeJ6qgLU84FhJ8w2IhjcwRzvc3w3+JOOmjTUr5XfekqL7EQYZWBOoEdtJ+Bwh5zNUq7XRUJP3WbT/ALWmP9xw0uSPNFyQp8pjBnc/QrKvsCLtqZCYdAQQbEXAJtFvd748fMioDIGqJg7z/lO4vhTzHCmEFTqHIj8P7HFheJOoC1ACB1mfgRf5YkJiVL5jjw2j9poF6JK5mk0MCbOOR6TG4v1tizkswaqmUGoEgrMMCCQRHqIwN/Z3nF+1VADAZVO8z7wO8Tv9MEuKj2OcLbrUapYdVtHxOnFUsYPtl2UbNwnj0U+9TI9Vn6jENBjRrJVo0lLKCAWdqZGqxkBD7VTY6SVuoM8xbXiqkCNYb2mlg2koVMmZHusLb7x3sSo5tWDWAIpmqG1L7oYjSV3A0aGn/N2vTXXole2wZBOD8v2kV5J4gGmziF9jSrIoZAjkqpUv7QGdJ0lWsBcQNxysUcwyVabVpgh6ZRfaOjrchdIOmk5JB1mw9mQWjBDWk1RpaUIUGAoJ9oEaAWlgBBnuQJIxL9nWo2hUkurAOV1Cm0SrMs3WxEzvHqErRpjU7qpwP15yM/P0zCB33AShXoe1DDUGOk2ny6jN5/7jjTNNWljUpUK4M6leowDBm16DFIx7NydLfeUiQCJxcpUCVUySpVYqQChJf2cAhrt97aIIg9PRkdQXS9NpKxIbTDBoNiCRKMBB5YtdqdE48/OOO/3kBbM5lHL1MwSStOjK7VNbgMoqe0FMoFhQTbUCdImxnE2XyDMrU6g0LpBVErO2khWQKTpUOoSDpgAECxjUbFIrURwg06UD+0KnSApBdDMBGIIIMnfteZqTqP3aSzBiiSPMAA3lJMEQRzj8MUD6NLCCMEHv+Mg+IRxNK9Ko2mQgNTUKxV2Ea1ILIdMsQdpAsOWNMxSriYCVhJJ1OyF9aqKkFVPsoZQwA1AhmFrHF9GDGCUDWBWTYlinK3vQB1ntjRKsDzqQh0GYs2rV5VYGSRpvYb2nFbLtCR0yR8/THElRZANXO5ol0Hs196NLlYJdaisGKNdWBUTIg6iPu4h4majgj2KL5mqKUrONJcDUhAUCqpZQZJAE7eUSZbJ69JICElAGdZRtSapGlwXA2ny+btvRp5JlpytT2hgHQoOozSNUASYJIUgCehtiofQ54H3/AJ+MsRZiUs1xKs9mUEqXg22dtemIEaZKg7nfrNcuWU+W/UH+XP8ApgyuRkEhvN5iFKMrEBwnun3Z1Df63IpHLsdkI7gH8cOadqipWroD8f1i9itnJnRb4zE2g98ZhuTEzjXgLJ1w1RP3DNLBlPlk3kqbDvjlGeymhoDq94lTP4W5xbEnGuI1KlWoKlcuNbWZzEBiIiYGBZri3mA9D/XAtNTZXnc2ZaxlboJLpttjal0+uIDUAPvCfXG+vaWA6QRhqCjh+zXLU6mcPtV9oyJqpoTzFzE2JFox196NKuoRk0kjUoIG3UEWO9xuJ5Y+deH5upSqLVR9DoZVpHLljovCP2oqCPtVIAj/ABENu50zE98L21k8iHrcDgxn4xl3pIyktoKkBoJ02OxHL1M4RvE+aJqrUVFVWVdrKSNypWPxm9746jwvjWVztMmjUSoOagiR6iZGFvj/AAMUZZBqpEzUpm4PV1BPvKOguBgSNtODCOu4cRLPFRVGmsWIj70NttDWf5kjFOrRy0wHYTzAHPqMEc1k6Dr5WAk8nWd/1a+KlbgtGP8AqR1/Qw0CIoc95QOVB9yuvo0r9Yj64jYVBZmDr/ldTv8A3GLJ4TQO1Vo66THTHtHhCTC1Hb0A/ni2RIjT+zbIoXeoXCsbROwF5jnPeIi0zbfxZXpGuopMG0AlmU7lovPNv69MLlTw7tJCcwSUknlj2jwVxPmt1JCi/c7z64HsAbfCbiV2gS4ta8h1A6MYn88RKiqfcTymRpNxM2ncjttinU4YJvWWRNgwaPkTjankKQuatQHoKRI+pGLlwYPYwhTLZjToASQg8sG4tEi8mx5zibMZ6nUgVabSoi4mxiRYgkWEi4MDAUUKQvqq/wCwD/349NfSTFV/QqfrY44EHtO8whv2lBn1FLmdlPMaSAJjaxgdOgxYSjQYkaTe27DcDYTbYbbSY3Mro4hpudLA8x/Q4locfW1wPX+otiwAPadvIjdVyFN3DvT1EEehgypImDB2kW7Y3qZDKAEaChbnqYQf8pEGnckwpG5wuUfEScyvwaB+R/vghlfEKNaVv0YDHFQeonbjClXh9LTIpWA5FwTC6eRBPl2v0O98VqGXy1XUTRhtjcgCd9MErfnG/PENTPIf/wCj+jit9sRQdJA/1D+k4oUHpLgnEP0OD0F1FqakPKsZbYkGLmAJEwsQTbc42bL5Vhej/Fdbe8wckFSCpLCZEG2Firx9hA1ggHZrj69uR64ifjTatU01Ox0Kqgz1hsUOOw/KRz6xuoUMolxSI0kNzJ1CQDJPmN2N53ne+LT8XQ201gvRNAn/AHf03wktx2pMDT8G/UXxlTjLRakLDbWcVkeadf1jo30xmKPtD0xmLwnMp1Ofqfxxrj3GYJInj48xmMx0gTBj3GYzHSZa4V7+C9fb54zGYXs96FX3YDfG9HbHuMwcdIIzapsMe0f18sZjMQJExtx8MZmtxjMZiLIRJ6MY2MxmJWVMibHpxmMxaVkWNn2x7jMV7zjIxjfHuMxeR3m642TGYzFTLCRvjVf19ce4zHSJOMaHnjMZjpIhjGYzGYiEn//Z"/>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CA"/>
          </a:p>
        </p:txBody>
      </p:sp>
      <p:sp>
        <p:nvSpPr>
          <p:cNvPr id="11268" name="AutoShape 4" descr="data:image/jpeg;base64,/9j/4AAQSkZJRgABAQAAAQABAAD/2wCEAAkGBxMTEhUUEhQWFRUXGB0aGBcYGBoeHBwgHB0YHBwaHx0cHSggGCAlHB0aIzEiJSkrLi4wGh8zODMsNygtLisBCgoKDg0OGxAQGzckICYsLCwsLzQsLDQsNywsLCwsNDQsLCwsLCwsLCwsLCwsLCwsLCwsLCwsLCwsLCwsLCwsLP/AABEIAOEA4QMBIgACEQEDEQH/xAAcAAACAgMBAQAAAAAAAAAAAAAFBgMEAAIHAQj/xABDEAACAQIEBAMFBQYFAwMFAAABAhEDIQAEEjEFQVFhBiJxEzKBkaEUQrHR8AcjUsHh8UNigpKiM3KyFcLSFiVTVPL/xAAaAQACAwEBAAAAAAAAAAAAAAADBAECBQAG/8QAMhEAAgIBAwIDBgUFAQEAAAAAAQIAAxEEEiExQRMiUQUyYXGBsZGhwdHwFCNC4fE0Ff/aAAwDAQACEQMRAD8AIcERxWcMCf3j+8xA5x/4j54Z6GSfRDG99+nIGcBMlw7VULNUYork6fLczO+na2DXGeIMtPWlirAmbjTMGe3XoL8seF1djPcApnoLM5AUQRnKpplhUEG0aSYI+Pf8cBaxdSzAsHgwOd4nfnG04s1uMCrWLOsEDyLOxB3FvMIk2+IFsV62cQU2csGLSzPPuqP5kzhqtXXqOY9XgLhh/P8AXeXOHZ9gjGoxgG0nzRHPnvMf2xdoZ5XEq0icDcnk0q01c6gHUEA2N7yfyPxGKtQNTqU6KsdTzFhsLlz2HlB725441h2ODz+0SGt0zMQD0/nEMMATewi1/wBfqcefYp2YjtMjHr0ovJPWY+dtoxrUoxsYPbb5bYXyR0MPptQl4yk1bLVBsZHY/wBcaisRZtQxi5okXvHTHlWvKkA3i0/ji2X7xsKe4njBTeT9fzxoQVBOvbucU+KZlKFNqr2RBfTueQA6kmMEaOT10wSTLKDc7SJAjY4JyFDE8RbUaurTkBu81R33sbfxY8q1ahgQbGTBH54ynliY8wv2/rj0ZRtUSu07nt+eIzzGcpN/tzDcMPUTjQZ09T8j+eNzwxuo+YxPluHG3Tf+WKl1EqTUJ4mZaJn8cVW4h5pufiY+fw5Y8z6k1PZKNt+55i3w+eMThCvTL6wY3mQLbiDGk+uLqFAy3eUJQDJm44wo3W3WZ+kz9MTjiLESumCLEHrijm/DoI1UG1HqIi343tGKXh3Pojlalkafg4k/WDbr64ua1ZCyc4gt6A9IYNaoeZ/XfC7x72oqkywECbnn/Y4vVfFcM2imAJIWZBtaSPrGKL5z2p1OZ7bQL23uLm+D6euxG3MOJV7VYYAhCtnl9mVpFgYiZIi28zb1nG/h7LVy5JJFML5iZieUEmDzuOXwwOgn3fc7DbrpPXlb0xnF88yUlogwCNTgHkSSKfpv8OxxcocbV7wbZ96ScY40CxFJgYtrkkGJ91ee+5t640pHMufKGjuT/wCIgD0jEvh3gpqed/e5LB+F+k8h8cN1LIsQvlAi/QW7cueA26hKfIvOJI9WMU9eZSdesdDFh8QZGJ8vmngyxI5ybjnPXDM+WgkkiRawv6fhz5YFZ/hgUe0SFa87RH8v64ANSr8EQyOsfNX+b64zGkjtjMejzPPYgwotIt5RDEk9N/piPM0wyNosSIHMYL1qe84pPlFN1se1v18ceILjeSeuY8lg7xI4pwUU1Wb6jZSLW5A9do54W+O5RtdDKsWHtqoBVr+VfM0Hc2EbnHVXpsoMmR3/ADFjhB8Vt/8Ad8gpNglQj1IqD/2jGxotQXbHoCfwGYbVapvAI+kYwB6Y8NJdQYgagCAeYBgkfGB8sJ/7SsxUppl6lP8Aw6us35geWfqPjgvx/Oe0yDvSP/VpeX0ZZI/2yMVGnYqj5944+U86EZiAB1hyMa1cxSARJ/esDpXmdNmbsB17gbnAHwBnjVyNMkyUlD6KfL/x04g4HVNTiWdLGfYqlNOwYs7f8sQdNhnDH3P+CH097U52whm2pUzTR3C1KrFEF/MQbmLwL3nr3xpmqBRWZmAVdzMWOx+O3O4wO8XcKetXyRpKxenWJcwYVNSvqnblt1MYl8Yk+1yKzCPmVDj+LT5lB7A4MlSnYAeuSfp/oTRHtS2txk5GPzxPeN8B9vl2p1ay0Q0XIFiDIBlgPgMMHDlIpUwYkIoMGRIABg8xhb8fcMp1aLs4YtTps1MhiAGAJMiYJgDF7wcXHD6PtFKlaZsd4BbSe0rGK2Ddpg2f8umB3+/SIah7bWWyw5zJadba52GNmzF51XiJ+eLCMthI2xHQCkDVG5PLmfywvuHpPXLjbyJqmefqP18cW8tnXIPK8fTFf7Op2j54nyVMowI26HFWK4kOFI4EGjM6apJFy5233J5/DBziLsQjaRYyQedrT6Ez64F+IcgwJqRAJkx908j6bfo4i4f4tCIyVZLwRqLX2sIIgAevzN8FKmxQ6DMVtOcMBmSZr7RUBZVhdC6o1GTziJmPQ4Uc3auwB+8u55ygOwF9+WHDifjtAB7ISxEEWgHrI6fXthc8OZE1q3taglQ0sTzI80epNz2tzw3pyyIXsGBF8k8YktXhxc3NMHadYn5RJ9IxXzHDHo3dTHIwRI5ldQBgcwR+eHytxJUuTpnYcz6DngdxLO061K3mJMAdCLE/LA01dhx5eIUKcyPIcQoJQ9qy+dYUhYvMwRPugifkRhVzVcZjMyttbgKCYIEhRfkQL+uN0Qy6f7e8GQPmI+eBVVjTrah/EHX53HzkYbppVSWHUwNuQZ0yrntOlKY0BBsI5cpIINosN5xUyHiNqhIYDlcSLkbXsfnyOK+ZziJl0KnXUqrMiYA6gHcza/Mnpi1RC5XJsDpLvM/9xkC/RR+BxlmtccjknH7whC9hCWQrLVJAcAg7Ejnfabn8MCuMUvbmolJ100wfMTYsJETtuCvaG7Yh4fwz9wkmCbwV1ATz5EeoPPBAKuUokVG1TMRsWiyx90ADlyBnvUKqP5Dk9AJByDnMavZHqPp+ePMb+0/z/TGY9VkzGkzZpdRB5GDYwCbwTsDBG/UYWfEWaqUHDIeZOkj3wbx2i4tewwQ8UZs5ZGqyFpn/AKhPKBE+hED/AEjrgI+d+0UEgqRulQGfIeUc7Ac/wv55alQ735U8SGcAYziNGRrLWpLUS6sJ/kR8Djmf7U4y+e4fmCIUFgx9GWf+Lt8sOPhrM+wL06h8h8yNBgH7ymJjkfngrxPheXzdMLWp06yTImCJ6gjbC1Zr0129QSpyOPQj9JYN4iYiRxXgv2+j+781MoSrjZvdI0zvtM7SI64XeG5E5amKbs9RRNriCTcRJheum/zkdarZNTTNJZprp0jRYqIgabQIwv8AFOBU6dJIBL6o1iwvJ8w2A5epGL0a7jZ2zwJo6PwkAD9egM59+zbi1GnQqUneHFQsF5sNKjy9bg4Gpxd8jnqlZ1LUq588d/NE7alMmOYPfDpw/wAIBcw6vTNMuZ100JkWkSBpS95NvlGDXiHhFBESkDTl5CUXAOuLu0EEmFkknteTh5tZQLjwTvHMVbSUqpBbn17fwwVQ8V5NwNNdSWsEg6yTsAkaie0YCftMydYU6OZT/AeStjpmCGaD/EAD0n1wYTh9PKH2tGjRQwRKpBmJ3JJvtY/PBLhnE3dajVgoQCSxUaYvOqeUXvgCulNgsqGR8T+UjT6FGrLhs/pBXCfGGUrqs1AjtA9k06tR5AR5r7ROPOD+IRmXzKANFOoqrKmY2aeh1K9j1GCPDcjllitQyuXXUJVlpwxB2IP3JHQfljzh9WhUNVsqqqDUIqHSfM4idiJiYnrPxq5pw2xT9T05gKqqVbczdDJvbjniJq6ziWoSdMDnfpzB+uJ6aExt8cK8CenDrgGUlAOwnEippIsRinmuNEz7MeVdVxEkJuxmwHYYhrV6lVQUbQFsYJHmMEH5ctt7YMKW/wAuJwYkQ1SzaltBfzcxedu/bACjwuhmqrLDUrGCrC0ECCpEDfYYj4xXKuWQaSQGN94KqTH3evywe4DQLy8CQNIA+eq/WPxxODSm9T1grFUKcyDL+Csqplndv+5h/wC0A/XEnHOIUcoiqgBJsqgeUdzH4C5wQOVabzbrb8MUeLcN9peabbaqbTeNiCAYN+mAJbvceK2RAbAOhiFmuIGs+qo5gn4x2HIdh9cEuE8QpoIVj5jLge8oG4BPYRfmcMtDw48Qq0qY+f0gE/TAvi/hggjUIJ92oglWPQruD+pxpjU0v5O0oAB0PMi8Q0V1e1pRogERewgMPhY/E4oZnI/aELIZYXsL8p23HXvB54MeF/D1Yuwc+QdJ32UwRv23j1BxHxjgVXKlq1I6FFyJIEm3lI6ztY9sclqq3hhuR0ks4PBgTgddkqDXcC+mY2O4Jtvf+YvJjNcRTMVKYbUtJSOW6j32gTv7o7T1xR4TwqpnHMIpKiZLMo5C4AMz9YPTBar4FqAEyGPUPpHoBG3ribnpD+c4MoLMcZl7OeMKNORSRn2gkaVmIMze0DYGZwrzWzB0qXaZA3gBjOld4E2v2HQYJUPCRDDWQqg3hy7EdIEAes4ZUpCkh0IAFHvNE9zCxB74W300j+3yZZVJjd9jbt88Zi1P+YYzG/4rTGxKniXhQzWVr5cnT7VGUN0J2PwMY5H4KrZihWqcPzKgNRBYXmJKmAR7ykOGHSfgO4Pjj/FBp8Q5j/Pl1I/2Uv8A4nCFq5qdT6Z+sXsHGYebNIHFMuodhKqTcgbkDnizlsw1NtS78xybsfz5YRvHXBK2YqU3y4OtAADIAEljqkmxEA4asxmhSpGpVYQiyx9BePU8sZT0KERkOSeoggSORGnMcUpgqPe1AG0WBiCb/THmb4mlNtJufvaSJUdSJn+xwk+Co9hSqP8A4r+1ck/xvNz0C6R6DA7g9B04txISSpdWk3u3nUT2ViPQDFDo03Pz7o/HkCNeO23M6Zms0qDUdvx6Adcc0zeWzb8RoZmqAaYDoYYHRq9oQI6XUT1xayHEqlfP10c+TK00p01m3nGpnI/iICjsB3OAXiJ87lc5l6lSuTQzFUBVUwoUGnKle2rfnBwxpNL4blARkr9x0H0nWWlwQo4jhxOlqSOpH88AeNZPN1snUy1I+ViIDMBYEEhTchT0NukDFrxpUIo00UlTVr06ZI3hjDQeXlnEPjGhmWpxlahpCmjVGCi7BB7oII0gAfUYnTAjYcjk9/hL03t4XgqOuT+XaGeBKRl6AYQwpqGB5EAAj4EHAzwSwNKvHLNV/wDzxv4F4g1fJUnqMWeWDMdyQ7CT8IwL/ZnmtVLMz/8Asu3wYA/njmrIW4Hsw+5icba1cUwgCF2fWYHQNuSbYnGYUXam1hyg/Sfwwq+H+IvVylXMM5BZnCHkiISoj08zk8yTij4IzNKhSqF80tYvVbQocs0KSoMG8tZtgLjFG0flY91IH1/1ND+sswAnyhDiWTQufYMACZKuvuE+huDvHfeIjFmlTi9zckQSSN/kBEdsH+Nsv2emYvpUhrQdQuPlhfztVq8IoI93TBkyvu3NugvyG+LIxcYPSegosLIGxNqGRat7Mt5A/usYMyYIjnJtB/lg74fXSKlLSxZYFydUCQAY6NPzG+LfAeFtl6TGpFSp7wWLLEkKs7GSb9ThPy61XZajsdRM6wYOpjJAa2kSQI9LYoSLQyg8CCNhvJ+EfPs0/wCGJ73/ABxR8RcWGUphtBLMYA5cueLuTzZWmqsdTBQCTzxXz6pmA1OqgKxPeb3HcYQrwLPPyIsQ5EqcN8W0XgVGVSdmDBl+NgVPqoGD1XMUxTLswKRuYIPYDYmcJGc/ZuSP3VVf9QIPLmJB+mNR4JzQ8utNA/zGBPQRbDb16RzlLMfCBJBmz8TzGZqFMuthyXYDtcLHc3J26YGcbz+Zvl6xB0+YiSOR63P8pw/cDyNPLU9CksxMuwBuf5AbAfmcZm+EU67szztBQxvHla2xG8i9heBBsmrrWz3fKOh7ztxlLwVkkSgdLAs51G17AAb9wx+OCNVpphnMSBz+fphS8JZ1lqMkzDMB8mB+ZVT6jvg/XeDMSep3+eF9TWwuJJ68w1dZJnvtR90T9B8+eIa4ZlIJgEXA/M4ytraNINjubfXG4ytvM09l/X54pwI3wOsbvZ4zEnsx3xmPW5mBkSyzY5B45YUePZeoxhatAJPKZqL+Oj546xmQYsYvyjab7gjCvxbgmWz1aicwD7TLuWSCAKgBBKsIMiVBK9uhOEjaBu3dCCIErkYi7n/A2YzVQZmhnTl/Lo0hWIIUm9nANybEchhI8WZTOZRqlLMVXq60ZA7e6ynmq7Kdu4PPH0AtrCwwO47wWjm6Rp111LuLwQRzB5YX0+tFZAYZA+AzONIxxOTfs+8Q03orl3YLUpiFBtqXlHcbEdpw2l1SBYFjAAgFieg5n9HFOt4G4Tm2CKalOqoAlGCmpHMgqVJjnAYx2OC2W8HZXKUnFBDrtqquS1SAYPm+6ACTAAFsC1n9OLN2SCx6Y/X0lRQSZz/hfEvYcWzVOuQor6dLGyyANFzyIJWeow3cY9iqCrXgrRJqJqNlaN1H8R/G++EbxHlaeYqha0hlOkspuLwVuCCNU79e+H7hvgHKfZHpB61QV0X947Asosy6BGlYMGwvF8F13g1BLXJHQHA+n2kLUWPlih4+zDtlcrmaYlEqU6pg7FlJT4SCPlhtyGbp5ikKlNtSOvIkEAiCpjboR2wfTw/lxlPshphqOgIVO5CgQxIjzSAdW8jCQ/gLKZNxWnMVE1SaZcBewOlQanoSJjnsU6tVp9RX4fIKk7eOoP6wv9K3G0y5w7P5ce2oUdKplwqkLsNU7eh59Z54V/ClcJmOJ01t5memNt2qAf8Aknzw+8H8MZVKlbMUhr+0kOdWkqPeJC2sCWJPrHLER8MJSrtXoIgaqV9pqiAFAHkXTaRM9yMEXVULvTnkDr6jH+4ZNGCME9/yiZ+y/itP2ByrsBURmhW+8G3id4aZHphmyvh3KUW1JRRWbkAYJkGAuxuLAD0x5x79neVzdc1jqo6h5xTgSwnzXBA5Tbli7wDwXl8m/tKJqNUIgPVbUQOemAAs9sWv1FD5sRyC3VfjKDRvu4OIY4SjBCKoAknTTsYEk35SSfSwxtxHJU6umbaZiwIvbnzHLpON/s7yTI2Auf6d8Z9ifeR88ZTPg7s4mmqqveTLXVQByFsU89l6NfStSbGbWnqNpjb5DEn2RuZGJqHDhOrV27YpuC8g8yx2DnM9FCl0P1xW45nEoUg+gsNQBgkG83nBMUBjz2dOqhEh1NjeR6WwFHUtk5IEA78dZ7Rq6lVhcMAZ9YOPHVjtinwjiFFqj5alING0HsYMTeAbYKta52GJaoo2NsGLAIFzGeKZilR0/wDUDHVO2nt3vgjTowSRMmB8px6MrTap7SJdRpkzIF9gdpvfnfEleiGBU7EQfji1rFMDGPX5yfE3Tn3F8u2UrGqthJYWsZJkdNjF9sEF8XUgJq0ip6qQw59QI/rivV8SOtOpl6qByCV1MJBXYyD7xF4ntY87OT8MZeso0islr6hY+gYkrvtO2NViuzOoHTuPSFJYcmWaPFaVUM9EEosAu0WJ7TJA3/CcXloojL7SqJJgKep28o29TbbEPC/CdCgTDO4aJTy6TG0wJ+EwemAHi7PtR4ihHlDBEb0bST/L5dsWo01d+4VntBWalkE6noOMxY0jqMZjc2WekR3ys+F/xFwd6q6qD6KoIYT7pK7crGOY7YYamIGOMnU2Gt8iSoyMSrk6zaVWqU9rFwCPoMWxhF8V5r2RqI5bU7TTIYqArRLkCA7apXzSAFXrelwnx3VpMEzQ1rsKgsR69f16Y6vQ2WL4i8/ztONqg4MB+IK1ShmGpgwaLQnLyyGVp3mIN+eOheHeLjNUA5jUPLUEWnmY6Hf54R/2iV6devTqUDqLUwG+BMT35R3wP8H8ZOWzA1mKbwrfUAkcoMfAHvh72hozqdJuAw45/nzgqn2vjtIfHnD2o5g9CNSm919eo2Pcd8O37OuLe2y2k+9TMR2Nx9Z+mLfjjhYrZZmiXpedY6feX4rPxAxzz9n+dNPMPSJgVVKjpIuPncfHCij/AOj7NwfeX7j9xCL/AG7cdjOvpWU7HfY3g+h2PwxX4pk1q02psR5xAnryI63xz8carQugCQFLNHmLHSSSdyAZt2jphlPG6TUzmKial9gxCH+JWQOo6coPY4yz7Itpddp69PnDreDmQeE8rWpJVp1VYBX8pMjcSwE7ifhfBo1CLA/MTih4P4+MypptZgJWSZKfE3K7HqCDgpmMpeQx+n5YHqQ63MLBgxqi1WWaoHYAgrfsfzxuqvMW+E41CPtr/wCIxapU9K28xjrv27YXdsCXZsSjxjh71KZCkT0OxsRGF/wt4iZH+yZtWp1JimzCA3RfyOxwfy3H6LK5J0OgOqm1mEcr74k4LX9vRp1aijUwJEgWvynFxY6VlbU4z9c/D1gWLS+VwH8TcUfLorqBpvqZlJAiIFiImTc9Mb+KFr6VaiGYCdSpMzyNtx8DEDvhczfj3MUkipkagf8AiclUPeIk4PpvZ72bbB5h6ZgWuxxDPDPF+Uq0lapUVGIhkM784tde/wA+eK+S00ahzFHNU6mWYgOpYkjoFgElugseoOOZ8RzKV2NRqS0ZNwiws2kgcrTb074zK5oEaEBVRuzRPwgWtjcp9i1qDtOM9Rwf584s15j9muJ06eZbMUQVdxB1ARNpsreYEAHeZGIqniys61KTBSHUqGsGUkRNrEXtYEd8LXGMjVp0KddSNDNAUGIkEgsRtMbAyJGGLI5Wgw162NLQGKkgukiQGKxI9R6zy0G0+m2gFckcZ78SqraScfOXPAFenSDpUq/vXYAKSOp+pJNj074dKrhQWOygk+gucc4zHh0MmpPMAZEEEjYg2N5BBlTPbHr+OKhptSrKrEgAsN4kaj0aRPTGVr/Zpvs8RDn1HeGRimFaHstkDXLfcJGpjEnzEwo5df0cE+GZP2KaJvzIJIPTfa2KvCuNZZabO1VfM02DSAABcASLzv1wWyOco1gDTOoGYMGDEEi47i2Mq5LxkMp2/KOtcpb4SpkM6jVdHm56SRYkCSJ6xeDBIE4RP2ngnOAg7U0PPlMH6DDhlVCI6knXQrEgSYK6gwt3U/U9sc78eZ/2uYqVJAXTC3FoUCTe952tjX9nad67d3bER1Nqv0nX/tLdcZirOPcegisYaoxA+J6mB/F8w1OjUqINTIpYA9r/AEF/hjzesTc2IyhgvxXwAZulAtVSSh/FT2MD6Y5S0yadQQdoP4X2/rh9fxs1OqysntKamCQNLjrY2PLePXAbxnTy+YUZjLsCxBJGxBW5BHKenIz3GNP2YltXkfp2gLiDyIks9X3dxPKJsdt8bcRpmNX+4fzx5WqMV1RcHzd7Az8jON1zIYTaNvzxsgCAzH7wP4pSpRFDMGKiDSGNwyxCk+lhPp3xzfjVH7PmmNM2SodJHKDI+VseVJpsHUkY3bMe0kkSWMzG388J06GumxmTjd1HaXa1iBmMVWqJLiyuPaqOzXIHI6XkYNcDyprZBwB5kqMfUMLx8S/xAwrcFPtKD0h79KXTqVPvqPhePU4af2V8SDNVoMbldQH8QtPxEz8T0wDWofByOqHP0/5L1nzfOJ/BOJtl66tzRpj0mR8RI+OOz1WUjUrGGgiIvNxuMcq/aJwf7PXFQe634j8xh68FZsV8lTgnyeX0jYfL+WMr25Wr1pqB/MxjSNtYqZd1N/FfpAx7nAxpEa3Ui5NPcwDbr8ox5RyFQF9RDDVKGbwQLH0M4v5anAuMedNiqeoM1GZSOIhZzgxqPLFw5vBJd9Nt4BNvS0icNHDOKpQVaNUgBQAhFyBsAQJj1wO8YcfXKStEAV6gGpv4Ry+J+m/TFfg/AVFD7Tm3KMfOOembgkEHUx5DfnM42UqF1Ie3hf8AH1J+EVt1AJ2AfX0jj/6pRCNULjSu+89hG5JNhG5tjlvjPjdbOMRJp0U91C2/+ZtJie14xTzOerZliaaaaFK7vECTYO53mDZQTEnffAupmPbH2dJZAnzkXbmSZkIoH4SbnGlotDXR5jyftFbWLHC9JZ4Lk1caqhVlUFtNhAmNt2O1thjMhkx7RQYh2EjsTf0tbGrZmhTKU6M6QD7SqxM1T0CzCUx0Nzz6YJeFsoarvmNJanTsWjrzHYC/xBMDGkbMIW/CBRMuF/GNlR6LqyVSSrMDLaQBBGnaAL37z0xSovlsvLUizFi1MEAGTqusCJiLkjrizkuHIJcNr1kkmLRyEXtGNqHBsulT2qUwrEwLmJNrCYxkm3qCcz0AqAwVGP2gSutVT+61aAS2lRGk8yBzU8xvgXnqaVzFkrmTMjS++3JT8TMkTYDDxUIE1NM0k98j7xJgUwdpJInoJmLYo8Qo5atVR3VNVRyWI30ySbLGohRFwTOC06ogeYfWI6qtGchDgdcdvpAtLwLmGy61Fs15pmzCDvBiQd/5Yk8M8Tz2Uqik1EspmQQfLzsd6e3SO3R84xxsU2CJDNp1t2W5+ZAPoB3GCdVAdwG9RP44Ru9ruq/3a/K3TnmJij0MD8SpgMa9O7MgL0pAY6VkETYtEAi1ue2E7NeKsi13p6jzmnABA6nvhu4uy0qmtl9ojA6kOk6dvNDkCGiDffbfCHxPNcMJLGm6i9lAv8Z1fCcN+zWD05gNSAGnWPbp/CMZjT2lP+H9fPGY1pSFqpviFsS1d8RNjzurzuMbSc88S+D2VzVy8lTuNyvbrp6dPSMJOdyw1MhID/e2nb7w5+u+Ox8S8R5eg2h3l/4Vgn6kAb7ThZ4rwuhViujtoeqTYLKM5IY3B1Atqtyv0xpaDV2ABbBx6yj1Buek53Rp6ZvPI9tgDb+u3PGoQAmwvfse/blg54q4G9CoAvnDJqUqIPORGxI3K9LjoF9KwNjadiP1bGwlit0ir1MnWbZlIEETgSxK25TOC1ZNYKn3hsf7HAoNcowjt+WCEygEtcKzxpVQ45G47GxHyxKudfL5hcxQMFG+HaR0Nxgc4jFjK1AVg36+n6/liCoMjOJ1vjVGlxbhxq0bVEGrRzWBJHfmRhN/Zfxj2WYNFzC1fLfk49353HywN8L8aqZKrrQyv3hyIMcsZ4ty608yK+XMU6v7xI+60+Zfgwt6jCOo0SPQ1IHB/KGW3zBp1njGeNKpRJJC+YuImQCi36adRaf8uCoGErj3EPtPDFzC+8V0P2LQG/5BfgcE/AHGPb5RAxmpShHne3ut8Vt6q2PE6jQbdOLO6kq34x8W5bEHV+BUXzhr5ir5CZVYAkTYE6idP+kTFz1ZeL5AZhAofSLmQAbFStuUwxg7djjnn7TMrUp1UqAkAKNHoOXqv4Ed8G/2fcfNeloeQyHS3eZ0sJ/2nvpP3jjTvosFFeoVsgAY+ErWylyuIA8Q5WtmKq5PKoVo02sgBG1mq1GNiSZMmfxw25PwJl6eVamXK1WU6qqmIEXWDYp1m53kHZmUdzgR4jqoafs6lRqamNTBQRE8+0i+AJ7SezFa8fmYTwgvM5LT4VQOYNKpVCoCZqBWMwe+0i8n+mGrIcbOXCil5ApnSzEgggQrKLAwJLABgTzggxeMclRylNPs8u1XzPVJDeXkAQIUFpP+nngBneHuiA1F0tUUMk/dUtY7yCbgAi4M7DHoqCmoryRnPr94nY5XidFzWdyNSlrpwtV/dVSVIYgnzKLQCDJ7W3wJqkuqvTqkgkBZ5T26jnPQ9MK1LOFbBpNm5wY2BHe9/Q4J+zf2vtqdLdQpBsZJuR/pAvhW2jwWClsjsf0hateyg5HaFc3xapWqMqnTRnSFHulVIIgcrgGf88cre5PIK+YoqLSxBIHmjS0wT8BMSBtBjAbgJ/eVQOUHa27hfhEfLFOtxWr7f2NFirM4UMrGZJgCd4BYk9T2wJqDvKpxgRUMWtyY1cNotX4nXdh+7pHSFO3lOlAR0tqv/CMOznphX8SZ4rVo5WgAajspqbDUTYBrXBgs3YfDDDRo6VVS2rSAJNpjnGwxk60M6pYeOMAfAd/rNGjGSBF7xe+gofeWJqKW0yJYIJ+NS3MA4S3bh2mWWuHuSFjttIIGC/7Rs0dTASPMif8AAt+Ln5YVeDZOnVbRUkKxAmOp2+U43fZte3TjMS1bZswZ26afR/8Aj+WMxd+wD+E/T88e408ymDLNXfFPP1StN2USVUkesGMXXXEWPP6lTvjKzkOd4VD1Kp812YGZnv3nf44PHL+yyVBPeavWV/hqW/xmf9WCvG8hTpur0p16701AuDdr2iJBuTEjYGMDGy7I6VKv+GIpUhOhAJ584k/PD9fu7m6dowT4mFQQh4nyZOXpuYD06kzM2JadxMR8uuOePwym4cg6Yc6W8oUg3IJYjaSJHQA4bOLcYqZwewytN25M0WvI32iCeeB3ifI08pSSiqrUrNeo1iRyCAkbbm0XHLDFW7dkSbQoq2MO+YuZnLNTbS4HOGUgi0d+hFsUs1w4OJBhhs029P74t0fZgeUXNojzegA3ww8B8JZit5wopqwsan/xEyPXGgGwPMZnMvOQIopwxyo1adXb+2+BxUq0xfmPyx26l4LBoim7ARV1+T+GFDLMAgnT9cc44tw9XLQDTOosqtMqpPlW4k9J9fjKWgnAg2rI5gSgwIEHF+m4q0jTPqOx/X6tgXUpFGkfEcj3GCGRcMQR7w5dcFPMFjEO+Bs+ra8lVgLWsJ5PyPaSB8Y6YhyOefhucLOD7MnTVX43+IjUPSOZwN4pkz/1ac6hvG9o+RG/wxd4hxgZxAagmpYOR94gQH7EgX23whZpK23gjhuohlsPHwnS+P8ADEzuUIpkM0e0pNyNrj0I/Vsc0/ZsSmdNF5UsIAPVWV49fLGJ/CHid8i4p1Sz5cmQRuvp0HUYr8SipmPteXMAVAwgbXkAxztMYT02kdNO2nfpzg/D9xCtYNwYTsGk9fpipxbhaZimadTnsRuD17+mI+D8ZpZhUZWAdhBSeYgkAfGR1GCWPGPXZp7eeCDHwwcRF8G0no5tslmqS1IBehUK6hAIMgkWB39R1JwW47wKjmsyTUcgUwC9OPeAE76vdve03N+hfi3EaOWT2zqpcCFMDUe07gdccn4X4lc5jOZh2JZ6LR0BYqqx2ANvTHpK2s1K+LV5Tj84qcJ5WhChlQ9UsWgowkb+6qkX6c4jcHF3McRQU1ZPOGIVQDEmdu3OfTCVkswyrUuYKCfXUbfH+WPKGYYqBNlcEepRx+AGHrNKzuNx4GIk2Ccx0ywVU9osw0c5teF+BY/hhb8I1A/E8szbNV1fPUw+unF/gNfXQ0z5UJ1DqCdQ72nl/CcLGVzBpVKdQboVb/bidPWVawHr+k5ODmdQ4dljU4vmarAxTkKehhVXl/Dq/RwznTvBPrixl2WogrIbVFDcuY/XyxF5Fgk/XHmtTYbGHHQY/CbVAAWIX7QqBhjFxUpt8Gpsv4rhYyieRo+G365YefH9RSEA/wAUKP8AYXgnt54wjpZDfebfDHpfZ/8A51EyNdy+Z2iW64zHk4zGlxKcyGp4zokkezq2MTCbjsWn6YI8P4nSrCabT1Bsw9QbjCEczSLNaTqNhvvaw96T8MXclVBbXTSqrAQTTIY9pClunMYw9Rmw5IxNQ1KvAMJfYnqvX85H7zQwtcJ5gPMpEHWTcEHY4nqcGZhIhfMYQXCqTZRtt2te1hjXIVga86mJaGOpYmBpuAB5ogQBtE4PvWRCAzBSdgTE9h1wyg31gGRW5rbI6ylQyooodjFySYHqSdsch47nvtOcIo+aWinEwxg3BO8m+o9CbbY7BxBBURkNgRz+H5YUuG8Cy+ULVH1s4kIT921rczb4gfDDNQCytpY8mE/Dnhujl1WwqViCarOLJAmAPuibDrvfFvjfianlwqqpZyJCyBC8mJg6QeXM9MXOOcQWnlS9iAFYjlEixHTl9OeOR5jOArNYsWqyzNzG0fIaR8MGQbuTAE46Rvq+P6kOrIElSEdASVY+7IY+YTGFWpx6vmKoVyajiFBbTCyZIGkCfNF/h1xVswUhgwmJ+BE/M4YP2b5RHpZh3iQhUGJIkXInnc/M4JgLyIPluIHfhZqa10lWW5Uxz5qdo/R64WszQai9wQBePjy63x0LPp7OvSNQkH/pO3Ldjv2DIQek/DbjXCqdRD7WP+8W32Ycv74ujEjMo6YOIsUKzPTDr5tgT2vEjn2J7jA+rTNNhVS6T5h06yD8iMWaXDsxk3Dp56Z3YGRB5FZ9NsNmR4NSzlI1KHkrAeZQffG0x1tf+uJLY6ykU2y2oSJZCJBG6n8Y/ri9l8yUWLaCTJUbHuPliBMm+XdlvAPmUbqescx6YNZGlRqKQYLHcrcfFd1xxXHyl0OTBaCPcMHcQYI7g8uuLjeMM2oCtVkbatC6rd4g/jjM1wZ1n2RFRBfTNx6bfywNzJhSHVljrBH1wGzSV3+8AZfdt+EHcYz9SsSXcknkTJN/w7DAydCstpaAe0XA+d/lghWcD3Vj/N+WKFPLliWaQvPqfT12wZKVrGBAsxJkWptJvYwfWLD8T88TZWpaORbp0UgfjizVykU0U+8xuOdzYem+Nc7l9EBRYX/D+eBFecmdx0nmSzTUnEWnf5yPkZxpWokjuDcev9SfnibO0puvPG+Uqa/KfeH1xJrw+71lcnqIw+DPFPsl+z12YUp8rDenP3T2nnyw7pxHLC/tAzC8C7E8gFFyfQc8csfKcyNP4HpfaD3xfpZqrTUJTqNH8KsY+QnGTq/ZwsfcsZruYDGYc8SZwvULNYz7pOxOg6O5CqpPQthfenA6SDjWll31a6jSRsu8TMk8p54vUKBZriVHPlblh2inw0xFrSXbidatjMTezHbHuGOIXEXK/ho0hUqqs31aAdTRLFmnSNW4OgD7ouTbFCjAh0YgxKusHe8gfeB5rzjkQCOgnCRxnIjKsXuaLtLj+GSJcW2k+cf6v4sYiMWJBjytxgy7nc39oRYgV6RBZJF1a2tCfeWdJB5RBAvi1m8ma9MGwqJKm1j3HS9+xnEWQy1CsIYAg+6QSCCZkhluu/XBOjlK1L/FV06uoD9rpAPqROGqVCrgSvQzWjSsJkn+fPbriVsmYOxn+ISCLWM7jFqkoF+cYiz2b9moYgaZhiZhRBufjAnlOD5li05/+0N8wIQqVpciqnTteYJa+3KImJg4R6ucVxDKNMbg/rTjtzNSzQdDIK8vXYjkfXHPPFfgjQS1OFJNm2U9jyU/T05nrsGMQDrnkRPyWRdXs00yLwb/AK79sNHgriAyuaK1LU6wgnlebjtP4npdWDPTYj3WBhkNtt4B/lBwaSqlRQJGoRHY9/wwU8iCBwZ0Txlw1Up06irC06gZwB90kBjA6b/A4FVsr5ZokMpHuHY/9p5f3we8NZgZjLmnUGrSAjA9xYHvpiR69cL2eoPkaiq8vlqjEBuam1mneOvQGdgcCqbadpl7FyNwkAKkGmwNPlob5WJN8AWqtlqwNMkEH3f5xht4hREbygHO4Hx3A+eA1fhC1BYwOV5F+xEi/Q4azF+sv1sxQz6gkinmRsw3Pbow+owuZ7INSMZhCJ2qKLfPl6HHtXw1mBJUaxP3WE/U+nPF3KVc+AUeiaqkRDqDt/mBv8ccp29JBGYLphgD7OpI6MTitmdW7MnrIn5nDLR8NB5L0VpDoHbvyBjHieG6an7o+Hr1OL+L8JXmKNRJ2XUT8vice/ZNJ3mpPwX07x/LbDVmsloXyST1iPkYgHFTJ8FZz5/Kg6RJ6z+vyxRn3dZwGIL4fkTUOuDAspv+vj+WJOJZKagMWsD6Hf8AXfD1ksmqjSCR2mMb5/IISGKSRvPTY4rxO5iA3DQFAO4/i5/nvOB2ayEEESp3+Yw/5zhiPyMEcjB9R0tgVkMu1Mmm4DxeG5iN1PL0+tji28YwZYdYHyeZYLDA9QykwDztED0IjHjPf3Uqc5BIMdYv8sMX/p9J1gDQw6SCOk+mKod6BIqUg4H3wBfof7QcLvxyBJ2QbQQny6Ynt+owXWhpUCAIne+Pa3F8u0aQUPQ2/niu+YBU3XY8wTf0wMliJYLOofLGY0jGYvLwgcRZnLLUUq2xwn8J8doXanVtDlZMA7x6H/j8cNzZtQqsJbUYAAuTc84iwO8bYyWqZW5EMGB6RSzfBq2VM5caqf8A+MsdIvPkJsoPNWjezRbE/D/EvtIplSGEDzGL3v0jsCcMuX4gjNonS4+61j8OR+BOErjdZ6ecK6iEezC3L3CbXEHT6jDKMCMMJZSc8R0yIJEkRN74sCMLfhbiZZ6tJz7umDAuYvMQJiL87c95fEPFaiVFp0iFlQxYg82ItB7XnrggXtLMfWXcnwGnTrmqhKgggoPdk7nt6cpOLmep6kIiRFxvPzx7w1qns19rGvmV2N7HtaMCuKZxqbOA2lgGeXY6CvIQFYnpAjbe4xOMmRnES/E3AEYgj3kHlYWkT7r84tE8p5i2IOH8DoZimGVdFRTDevwi/U3GD+S43Tr/ALth7OpyQwQ3/aTY+hIOBL0Tl6xZBZt1ggxvsTeLwROxHTBMsOJxVTyJdGYbI0QVgeaBEeYkzeTLE8zuLRtipxPjNTN6aZTSoYOFZlBLDaTvp6gAk293Fbj9cNUy8j92Cxte/lAtzsbeuIvaqpNxbr/Nd5wWpVbk9YKwkcSzlqpUClUVlMaVce6YsJ/hP9sWaGWWkfLEE3FwDy27/wA8DnzrESJjlAkd7e8L9seNxJRE2v8AKOzRhjGIuRiHRxKiNM+UmPvc/wAcXaeaTk3z/XphaTiGWazm4m8MI+K/hiyj0mVzSYaaSamgOYUdAFJbbkOWB2WIi7n4E5RuOIbbNIBuPmL8sUa2ZU31AT379BOB9fSqozkgVF1JCkyBEmw9DB6g88eU0VrqHjlKlflbbb545bKmGQ0t4cttUT7oJN4gdLc8aNnxqAA960z+Vv74hqVQqy3u8yehi5gbc7DrixSyQSpqZkYAsshpAZSAwMgQROJe2pGCk8npLeHgZhXJUSLm5JPOd+XzxPmocFTbl/XGiVRAM23F7RJ7QPdOKnEah0nRvyF59B329cCF9bDcDxB7TnpK2V9oh0VBts3baZ6fr1zN5efNsVEgjfBOlTY+UgBpiJ577+nO+NRSCQH8siwtNvpO3wPrgX9XQWCbhkjI+Unw264i7VzDOZhZG4Nr+u4Pp9cb/bmtrQG24nF7iy04VlALExMxE9x3gepxSy+i+oMGEA3t0gyLYuzrg8yMGVqgyzjzKVIO+x/XLFPMUKAXy1Kh3teOfcEYN1UVCwuSCQZadpHx2N4xBXroFOlYMcy38j64GvIypyJByI/QP1OPceSf1OMwXmFnDPEWQzGVqv7Wm6BnYqxFiCTEESDv1wX8M+OatBfZ1h7WjY6SYZYvKN8Nvwxvxzx1m6wqUXFFk1EQBBsSAdyCbYSKwgm2kdOWCYyOZQ8HIhfjHGWqZh3RjBaQZINzaY54I/8A1XVdQtc69MBXPvxexP3uffvhTAFiMTKet++OKDE4MQZ0vhOdqH95RcSwBaRItYH+0fhgu2YqZltJ0tUQWIkBgTdCCTpaQCDMHtjmPDeJGiwMnT9fUflh64dmnokujUytWH83utaB5wfJG0EGI53wqyFT8I6jixcd4W4ZxurlzoINSkpgqbVKfw6frvhlzgo5ikp1BSZ0k7g7FWB3HJlP5HA/KVqWaQfaKIBFr3P+lhDH4Yv5Z6DIFoMoIllXmdUkyDdg3M4rgyDOY+L+AVqL6gPLuRuLcxtqHfcc4wKoeJ6qgLU84FhJ8w2IhjcwRzvc3w3+JOOmjTUr5XfekqL7EQYZWBOoEdtJ+Bwh5zNUq7XRUJP3WbT/ALWmP9xw0uSPNFyQp8pjBnc/QrKvsCLtqZCYdAQQbEXAJtFvd748fMioDIGqJg7z/lO4vhTzHCmEFTqHIj8P7HFheJOoC1ACB1mfgRf5YkJiVL5jjw2j9poF6JK5mk0MCbOOR6TG4v1tizkswaqmUGoEgrMMCCQRHqIwN/Z3nF+1VADAZVO8z7wO8Tv9MEuKj2OcLbrUapYdVtHxOnFUsYPtl2UbNwnj0U+9TI9Vn6jENBjRrJVo0lLKCAWdqZGqxkBD7VTY6SVuoM8xbXiqkCNYb2mlg2koVMmZHusLb7x3sSo5tWDWAIpmqG1L7oYjSV3A0aGn/N2vTXXole2wZBOD8v2kV5J4gGmziF9jSrIoZAjkqpUv7QGdJ0lWsBcQNxysUcwyVabVpgh6ZRfaOjrchdIOmk5JB1mw9mQWjBDWk1RpaUIUGAoJ9oEaAWlgBBnuQJIxL9nWo2hUkurAOV1Cm0SrMs3WxEzvHqErRpjU7qpwP15yM/P0zCB33AShXoe1DDUGOk2ny6jN5/7jjTNNWljUpUK4M6leowDBm16DFIx7NydLfeUiQCJxcpUCVUySpVYqQChJf2cAhrt97aIIg9PRkdQXS9NpKxIbTDBoNiCRKMBB5YtdqdE48/OOO/3kBbM5lHL1MwSStOjK7VNbgMoqe0FMoFhQTbUCdImxnE2XyDMrU6g0LpBVErO2khWQKTpUOoSDpgAECxjUbFIrURwg06UD+0KnSApBdDMBGIIIMnfteZqTqP3aSzBiiSPMAA3lJMEQRzj8MUD6NLCCMEHv+Mg+IRxNK9Ko2mQgNTUKxV2Ea1ILIdMsQdpAsOWNMxSriYCVhJJ1OyF9aqKkFVPsoZQwA1AhmFrHF9GDGCUDWBWTYlinK3vQB1ntjRKsDzqQh0GYs2rV5VYGSRpvYb2nFbLtCR0yR8/THElRZANXO5ol0Hs196NLlYJdaisGKNdWBUTIg6iPu4h4majgj2KL5mqKUrONJcDUhAUCqpZQZJAE7eUSZbJ69JICElAGdZRtSapGlwXA2ny+btvRp5JlpytT2hgHQoOozSNUASYJIUgCehtiofQ54H3/AJ+MsRZiUs1xKs9mUEqXg22dtemIEaZKg7nfrNcuWU+W/UH+XP8ApgyuRkEhvN5iFKMrEBwnun3Z1Df63IpHLsdkI7gH8cOadqipWroD8f1i9itnJnRb4zE2g98ZhuTEzjXgLJ1w1RP3DNLBlPlk3kqbDvjlGeymhoDq94lTP4W5xbEnGuI1KlWoKlcuNbWZzEBiIiYGBZri3mA9D/XAtNTZXnc2ZaxlboJLpttjal0+uIDUAPvCfXG+vaWA6QRhqCjh+zXLU6mcPtV9oyJqpoTzFzE2JFox196NKuoRk0kjUoIG3UEWO9xuJ5Y+deH5upSqLVR9DoZVpHLljovCP2oqCPtVIAj/ABENu50zE98L21k8iHrcDgxn4xl3pIyktoKkBoJ02OxHL1M4RvE+aJqrUVFVWVdrKSNypWPxm9746jwvjWVztMmjUSoOagiR6iZGFvj/AAMUZZBqpEzUpm4PV1BPvKOguBgSNtODCOu4cRLPFRVGmsWIj70NttDWf5kjFOrRy0wHYTzAHPqMEc1k6Dr5WAk8nWd/1a+KlbgtGP8AqR1/Qw0CIoc95QOVB9yuvo0r9Yj64jYVBZmDr/ldTv8A3GLJ4TQO1Vo66THTHtHhCTC1Hb0A/ni2RIjT+zbIoXeoXCsbROwF5jnPeIi0zbfxZXpGuopMG0AlmU7lovPNv69MLlTw7tJCcwSUknlj2jwVxPmt1JCi/c7z64HsAbfCbiV2gS4ta8h1A6MYn88RKiqfcTymRpNxM2ncjttinU4YJvWWRNgwaPkTjankKQuatQHoKRI+pGLlwYPYwhTLZjToASQg8sG4tEi8mx5zibMZ6nUgVabSoi4mxiRYgkWEi4MDAUUKQvqq/wCwD/349NfSTFV/QqfrY44EHtO8whv2lBn1FLmdlPMaSAJjaxgdOgxYSjQYkaTe27DcDYTbYbbSY3Mro4hpudLA8x/Q4locfW1wPX+otiwAPadvIjdVyFN3DvT1EEehgypImDB2kW7Y3qZDKAEaChbnqYQf8pEGnckwpG5wuUfEScyvwaB+R/vghlfEKNaVv0YDHFQeonbjClXh9LTIpWA5FwTC6eRBPl2v0O98VqGXy1XUTRhtjcgCd9MErfnG/PENTPIf/wCj+jit9sRQdJA/1D+k4oUHpLgnEP0OD0F1FqakPKsZbYkGLmAJEwsQTbc42bL5Vhej/Fdbe8wckFSCpLCZEG2Firx9hA1ggHZrj69uR64ifjTatU01Ox0Kqgz1hsUOOw/KRz6xuoUMolxSI0kNzJ1CQDJPmN2N53ne+LT8XQ201gvRNAn/AHf03wktx2pMDT8G/UXxlTjLRakLDbWcVkeadf1jo30xmKPtD0xmLwnMp1Ofqfxxrj3GYJInj48xmMx0gTBj3GYzHSZa4V7+C9fb54zGYXs96FX3YDfG9HbHuMwcdIIzapsMe0f18sZjMQJExtx8MZmtxjMZiLIRJ6MY2MxmJWVMibHpxmMxaVkWNn2x7jMV7zjIxjfHuMxeR3m642TGYzFTLCRvjVf19ce4zHSJOMaHnjMZjpIhjGYzGYiEn//Z">
            <a:hlinkClick r:id="rId2"/>
          </p:cNvPr>
          <p:cNvSpPr>
            <a:spLocks noChangeAspect="1" noChangeArrowheads="1"/>
          </p:cNvSpPr>
          <p:nvPr/>
        </p:nvSpPr>
        <p:spPr bwMode="auto">
          <a:xfrm>
            <a:off x="53975" y="-1790700"/>
            <a:ext cx="3743325" cy="3743325"/>
          </a:xfrm>
          <a:prstGeom prst="rect">
            <a:avLst/>
          </a:prstGeom>
          <a:noFill/>
        </p:spPr>
        <p:txBody>
          <a:bodyPr vert="horz" wrap="square" lIns="91440" tIns="45720" rIns="91440" bIns="45720" numCol="1" anchor="t" anchorCtr="0" compatLnSpc="1">
            <a:prstTxWarp prst="textNoShape">
              <a:avLst/>
            </a:prstTxWarp>
          </a:bodyPr>
          <a:lstStyle/>
          <a:p>
            <a:endParaRPr lang="en-CA"/>
          </a:p>
        </p:txBody>
      </p:sp>
      <p:sp>
        <p:nvSpPr>
          <p:cNvPr id="11270" name="AutoShape 6" descr="data:image/jpeg;base64,/9j/4AAQSkZJRgABAQAAAQABAAD/2wCEAAkGBxMTEhUUEhQWFRUXGB0aGBcYGBoeHBwgHB0YHBwaHx0cHSggGCAlHB0aIzEiJSkrLi4wGh8zODMsNygtLisBCgoKDg0OGxAQGzckICYsLCwsLzQsLDQsNywsLCwsNDQsLCwsLCwsLCwsLCwsLCwsLCwsLCwsLCwsLCwsLCwsLP/AABEIAOEA4QMBIgACEQEDEQH/xAAcAAACAgMBAQAAAAAAAAAAAAAFBgMEAAIHAQj/xABDEAACAQIEBAMFBQYFAwMFAAABAhEDIQAEEjEFQVFhBiJxEzKBkaEUQrHR8AcjUsHh8UNigpKiM3KyFcLSFiVTVPL/xAAaAQACAwEBAAAAAAAAAAAAAAADBAECBQAG/8QAMhEAAgIBAwIDBgUFAQEAAAAAAQIAAxEEEiExQRMiUQUyYXGBsZGhwdHwFCNC4fE0Ff/aAAwDAQACEQMRAD8AIcERxWcMCf3j+8xA5x/4j54Z6GSfRDG99+nIGcBMlw7VULNUYork6fLczO+na2DXGeIMtPWlirAmbjTMGe3XoL8seF1djPcApnoLM5AUQRnKpplhUEG0aSYI+Pf8cBaxdSzAsHgwOd4nfnG04s1uMCrWLOsEDyLOxB3FvMIk2+IFsV62cQU2csGLSzPPuqP5kzhqtXXqOY9XgLhh/P8AXeXOHZ9gjGoxgG0nzRHPnvMf2xdoZ5XEq0icDcnk0q01c6gHUEA2N7yfyPxGKtQNTqU6KsdTzFhsLlz2HlB725441h2ODz+0SGt0zMQD0/nEMMATewi1/wBfqcefYp2YjtMjHr0ovJPWY+dtoxrUoxsYPbb5bYXyR0MPptQl4yk1bLVBsZHY/wBcaisRZtQxi5okXvHTHlWvKkA3i0/ji2X7xsKe4njBTeT9fzxoQVBOvbucU+KZlKFNqr2RBfTueQA6kmMEaOT10wSTLKDc7SJAjY4JyFDE8RbUaurTkBu81R33sbfxY8q1ahgQbGTBH54ynliY8wv2/rj0ZRtUSu07nt+eIzzGcpN/tzDcMPUTjQZ09T8j+eNzwxuo+YxPluHG3Tf+WKl1EqTUJ4mZaJn8cVW4h5pufiY+fw5Y8z6k1PZKNt+55i3w+eMThCvTL6wY3mQLbiDGk+uLqFAy3eUJQDJm44wo3W3WZ+kz9MTjiLESumCLEHrijm/DoI1UG1HqIi343tGKXh3Pojlalkafg4k/WDbr64ua1ZCyc4gt6A9IYNaoeZ/XfC7x72oqkywECbnn/Y4vVfFcM2imAJIWZBtaSPrGKL5z2p1OZ7bQL23uLm+D6euxG3MOJV7VYYAhCtnl9mVpFgYiZIi28zb1nG/h7LVy5JJFML5iZieUEmDzuOXwwOgn3fc7DbrpPXlb0xnF88yUlogwCNTgHkSSKfpv8OxxcocbV7wbZ96ScY40CxFJgYtrkkGJ91ee+5t640pHMufKGjuT/wCIgD0jEvh3gpqed/e5LB+F+k8h8cN1LIsQvlAi/QW7cueA26hKfIvOJI9WMU9eZSdesdDFh8QZGJ8vmngyxI5ybjnPXDM+WgkkiRawv6fhz5YFZ/hgUe0SFa87RH8v64ANSr8EQyOsfNX+b64zGkjtjMejzPPYgwotIt5RDEk9N/piPM0wyNosSIHMYL1qe84pPlFN1se1v18ceILjeSeuY8lg7xI4pwUU1Wb6jZSLW5A9do54W+O5RtdDKsWHtqoBVr+VfM0Hc2EbnHVXpsoMmR3/ADFjhB8Vt/8Ad8gpNglQj1IqD/2jGxotQXbHoCfwGYbVapvAI+kYwB6Y8NJdQYgagCAeYBgkfGB8sJ/7SsxUppl6lP8Aw6us35geWfqPjgvx/Oe0yDvSP/VpeX0ZZI/2yMVGnYqj5944+U86EZiAB1hyMa1cxSARJ/esDpXmdNmbsB17gbnAHwBnjVyNMkyUlD6KfL/x04g4HVNTiWdLGfYqlNOwYs7f8sQdNhnDH3P+CH097U52whm2pUzTR3C1KrFEF/MQbmLwL3nr3xpmqBRWZmAVdzMWOx+O3O4wO8XcKetXyRpKxenWJcwYVNSvqnblt1MYl8Yk+1yKzCPmVDj+LT5lB7A4MlSnYAeuSfp/oTRHtS2txk5GPzxPeN8B9vl2p1ay0Q0XIFiDIBlgPgMMHDlIpUwYkIoMGRIABg8xhb8fcMp1aLs4YtTps1MhiAGAJMiYJgDF7wcXHD6PtFKlaZsd4BbSe0rGK2Ddpg2f8umB3+/SIah7bWWyw5zJadba52GNmzF51XiJ+eLCMthI2xHQCkDVG5PLmfywvuHpPXLjbyJqmefqP18cW8tnXIPK8fTFf7Op2j54nyVMowI26HFWK4kOFI4EGjM6apJFy5233J5/DBziLsQjaRYyQedrT6Ez64F+IcgwJqRAJkx908j6bfo4i4f4tCIyVZLwRqLX2sIIgAevzN8FKmxQ6DMVtOcMBmSZr7RUBZVhdC6o1GTziJmPQ4Uc3auwB+8u55ygOwF9+WHDifjtAB7ISxEEWgHrI6fXthc8OZE1q3taglQ0sTzI80epNz2tzw3pyyIXsGBF8k8YktXhxc3NMHadYn5RJ9IxXzHDHo3dTHIwRI5ldQBgcwR+eHytxJUuTpnYcz6DngdxLO061K3mJMAdCLE/LA01dhx5eIUKcyPIcQoJQ9qy+dYUhYvMwRPugifkRhVzVcZjMyttbgKCYIEhRfkQL+uN0Qy6f7e8GQPmI+eBVVjTrah/EHX53HzkYbppVSWHUwNuQZ0yrntOlKY0BBsI5cpIINosN5xUyHiNqhIYDlcSLkbXsfnyOK+ZziJl0KnXUqrMiYA6gHcza/Mnpi1RC5XJsDpLvM/9xkC/RR+BxlmtccjknH7whC9hCWQrLVJAcAg7Ejnfabn8MCuMUvbmolJ100wfMTYsJETtuCvaG7Yh4fwz9wkmCbwV1ATz5EeoPPBAKuUokVG1TMRsWiyx90ADlyBnvUKqP5Dk9AJByDnMavZHqPp+ePMb+0/z/TGY9VkzGkzZpdRB5GDYwCbwTsDBG/UYWfEWaqUHDIeZOkj3wbx2i4tewwQ8UZs5ZGqyFpn/AKhPKBE+hED/AEjrgI+d+0UEgqRulQGfIeUc7Ac/wv55alQ735U8SGcAYziNGRrLWpLUS6sJ/kR8Djmf7U4y+e4fmCIUFgx9GWf+Lt8sOPhrM+wL06h8h8yNBgH7ymJjkfngrxPheXzdMLWp06yTImCJ6gjbC1Zr0129QSpyOPQj9JYN4iYiRxXgv2+j+781MoSrjZvdI0zvtM7SI64XeG5E5amKbs9RRNriCTcRJheum/zkdarZNTTNJZprp0jRYqIgabQIwv8AFOBU6dJIBL6o1iwvJ8w2A5epGL0a7jZ2zwJo6PwkAD9egM59+zbi1GnQqUneHFQsF5sNKjy9bg4Gpxd8jnqlZ1LUq588d/NE7alMmOYPfDpw/wAIBcw6vTNMuZ100JkWkSBpS95NvlGDXiHhFBESkDTl5CUXAOuLu0EEmFkknteTh5tZQLjwTvHMVbSUqpBbn17fwwVQ8V5NwNNdSWsEg6yTsAkaie0YCftMydYU6OZT/AeStjpmCGaD/EAD0n1wYTh9PKH2tGjRQwRKpBmJ3JJvtY/PBLhnE3dajVgoQCSxUaYvOqeUXvgCulNgsqGR8T+UjT6FGrLhs/pBXCfGGUrqs1AjtA9k06tR5AR5r7ROPOD+IRmXzKANFOoqrKmY2aeh1K9j1GCPDcjllitQyuXXUJVlpwxB2IP3JHQfljzh9WhUNVsqqqDUIqHSfM4idiJiYnrPxq5pw2xT9T05gKqqVbczdDJvbjniJq6ziWoSdMDnfpzB+uJ6aExt8cK8CenDrgGUlAOwnEippIsRinmuNEz7MeVdVxEkJuxmwHYYhrV6lVQUbQFsYJHmMEH5ctt7YMKW/wAuJwYkQ1SzaltBfzcxedu/bACjwuhmqrLDUrGCrC0ECCpEDfYYj4xXKuWQaSQGN94KqTH3evywe4DQLy8CQNIA+eq/WPxxODSm9T1grFUKcyDL+Csqplndv+5h/wC0A/XEnHOIUcoiqgBJsqgeUdzH4C5wQOVabzbrb8MUeLcN9peabbaqbTeNiCAYN+mAJbvceK2RAbAOhiFmuIGs+qo5gn4x2HIdh9cEuE8QpoIVj5jLge8oG4BPYRfmcMtDw48Qq0qY+f0gE/TAvi/hggjUIJ92oglWPQruD+pxpjU0v5O0oAB0PMi8Q0V1e1pRogERewgMPhY/E4oZnI/aELIZYXsL8p23HXvB54MeF/D1Yuwc+QdJ32UwRv23j1BxHxjgVXKlq1I6FFyJIEm3lI6ztY9sclqq3hhuR0ks4PBgTgddkqDXcC+mY2O4Jtvf+YvJjNcRTMVKYbUtJSOW6j32gTv7o7T1xR4TwqpnHMIpKiZLMo5C4AMz9YPTBar4FqAEyGPUPpHoBG3ribnpD+c4MoLMcZl7OeMKNORSRn2gkaVmIMze0DYGZwrzWzB0qXaZA3gBjOld4E2v2HQYJUPCRDDWQqg3hy7EdIEAes4ZUpCkh0IAFHvNE9zCxB74W300j+3yZZVJjd9jbt88Zi1P+YYzG/4rTGxKniXhQzWVr5cnT7VGUN0J2PwMY5H4KrZihWqcPzKgNRBYXmJKmAR7ykOGHSfgO4Pjj/FBp8Q5j/Pl1I/2Uv8A4nCFq5qdT6Z+sXsHGYebNIHFMuodhKqTcgbkDnizlsw1NtS78xybsfz5YRvHXBK2YqU3y4OtAADIAEljqkmxEA4asxmhSpGpVYQiyx9BePU8sZT0KERkOSeoggSORGnMcUpgqPe1AG0WBiCb/THmb4mlNtJufvaSJUdSJn+xwk+Co9hSqP8A4r+1ck/xvNz0C6R6DA7g9B04txISSpdWk3u3nUT2ViPQDFDo03Pz7o/HkCNeO23M6Zms0qDUdvx6Adcc0zeWzb8RoZmqAaYDoYYHRq9oQI6XUT1xayHEqlfP10c+TK00p01m3nGpnI/iICjsB3OAXiJ87lc5l6lSuTQzFUBVUwoUGnKle2rfnBwxpNL4blARkr9x0H0nWWlwQo4jhxOlqSOpH88AeNZPN1snUy1I+ViIDMBYEEhTchT0NukDFrxpUIo00UlTVr06ZI3hjDQeXlnEPjGhmWpxlahpCmjVGCi7BB7oII0gAfUYnTAjYcjk9/hL03t4XgqOuT+XaGeBKRl6AYQwpqGB5EAAj4EHAzwSwNKvHLNV/wDzxv4F4g1fJUnqMWeWDMdyQ7CT8IwL/ZnmtVLMz/8Asu3wYA/njmrIW4Hsw+5icba1cUwgCF2fWYHQNuSbYnGYUXam1hyg/Sfwwq+H+IvVylXMM5BZnCHkiISoj08zk8yTij4IzNKhSqF80tYvVbQocs0KSoMG8tZtgLjFG0flY91IH1/1ND+sswAnyhDiWTQufYMACZKuvuE+huDvHfeIjFmlTi9zckQSSN/kBEdsH+Nsv2emYvpUhrQdQuPlhfztVq8IoI93TBkyvu3NugvyG+LIxcYPSegosLIGxNqGRat7Mt5A/usYMyYIjnJtB/lg74fXSKlLSxZYFydUCQAY6NPzG+LfAeFtl6TGpFSp7wWLLEkKs7GSb9ThPy61XZajsdRM6wYOpjJAa2kSQI9LYoSLQyg8CCNhvJ+EfPs0/wCGJ73/ABxR8RcWGUphtBLMYA5cueLuTzZWmqsdTBQCTzxXz6pmA1OqgKxPeb3HcYQrwLPPyIsQ5EqcN8W0XgVGVSdmDBl+NgVPqoGD1XMUxTLswKRuYIPYDYmcJGc/ZuSP3VVf9QIPLmJB+mNR4JzQ8utNA/zGBPQRbDb16RzlLMfCBJBmz8TzGZqFMuthyXYDtcLHc3J26YGcbz+Zvl6xB0+YiSOR63P8pw/cDyNPLU9CksxMuwBuf5AbAfmcZm+EU67szztBQxvHla2xG8i9heBBsmrrWz3fKOh7ztxlLwVkkSgdLAs51G17AAb9wx+OCNVpphnMSBz+fphS8JZ1lqMkzDMB8mB+ZVT6jvg/XeDMSep3+eF9TWwuJJ68w1dZJnvtR90T9B8+eIa4ZlIJgEXA/M4ytraNINjubfXG4ytvM09l/X54pwI3wOsbvZ4zEnsx3xmPW5mBkSyzY5B45YUePZeoxhatAJPKZqL+Oj546xmQYsYvyjab7gjCvxbgmWz1aicwD7TLuWSCAKgBBKsIMiVBK9uhOEjaBu3dCCIErkYi7n/A2YzVQZmhnTl/Lo0hWIIUm9nANybEchhI8WZTOZRqlLMVXq60ZA7e6ynmq7Kdu4PPH0AtrCwwO47wWjm6Rp111LuLwQRzB5YX0+tFZAYZA+AzONIxxOTfs+8Q03orl3YLUpiFBtqXlHcbEdpw2l1SBYFjAAgFieg5n9HFOt4G4Tm2CKalOqoAlGCmpHMgqVJjnAYx2OC2W8HZXKUnFBDrtqquS1SAYPm+6ACTAAFsC1n9OLN2SCx6Y/X0lRQSZz/hfEvYcWzVOuQor6dLGyyANFzyIJWeow3cY9iqCrXgrRJqJqNlaN1H8R/G++EbxHlaeYqha0hlOkspuLwVuCCNU79e+H7hvgHKfZHpB61QV0X947Asosy6BGlYMGwvF8F13g1BLXJHQHA+n2kLUWPlih4+zDtlcrmaYlEqU6pg7FlJT4SCPlhtyGbp5ikKlNtSOvIkEAiCpjboR2wfTw/lxlPshphqOgIVO5CgQxIjzSAdW8jCQ/gLKZNxWnMVE1SaZcBewOlQanoSJjnsU6tVp9RX4fIKk7eOoP6wv9K3G0y5w7P5ce2oUdKplwqkLsNU7eh59Z54V/ClcJmOJ01t5memNt2qAf8Aknzw+8H8MZVKlbMUhr+0kOdWkqPeJC2sCWJPrHLER8MJSrtXoIgaqV9pqiAFAHkXTaRM9yMEXVULvTnkDr6jH+4ZNGCME9/yiZ+y/itP2ByrsBURmhW+8G3id4aZHphmyvh3KUW1JRRWbkAYJkGAuxuLAD0x5x79neVzdc1jqo6h5xTgSwnzXBA5Tbli7wDwXl8m/tKJqNUIgPVbUQOemAAs9sWv1FD5sRyC3VfjKDRvu4OIY4SjBCKoAknTTsYEk35SSfSwxtxHJU6umbaZiwIvbnzHLpON/s7yTI2Auf6d8Z9ifeR88ZTPg7s4mmqqveTLXVQByFsU89l6NfStSbGbWnqNpjb5DEn2RuZGJqHDhOrV27YpuC8g8yx2DnM9FCl0P1xW45nEoUg+gsNQBgkG83nBMUBjz2dOqhEh1NjeR6WwFHUtk5IEA78dZ7Rq6lVhcMAZ9YOPHVjtinwjiFFqj5alING0HsYMTeAbYKta52GJaoo2NsGLAIFzGeKZilR0/wDUDHVO2nt3vgjTowSRMmB8px6MrTap7SJdRpkzIF9gdpvfnfEleiGBU7EQfji1rFMDGPX5yfE3Tn3F8u2UrGqthJYWsZJkdNjF9sEF8XUgJq0ip6qQw59QI/rivV8SOtOpl6qByCV1MJBXYyD7xF4ntY87OT8MZeso0islr6hY+gYkrvtO2NViuzOoHTuPSFJYcmWaPFaVUM9EEosAu0WJ7TJA3/CcXloojL7SqJJgKep28o29TbbEPC/CdCgTDO4aJTy6TG0wJ+EwemAHi7PtR4ihHlDBEb0bST/L5dsWo01d+4VntBWalkE6noOMxY0jqMZjc2WekR3ys+F/xFwd6q6qD6KoIYT7pK7crGOY7YYamIGOMnU2Gt8iSoyMSrk6zaVWqU9rFwCPoMWxhF8V5r2RqI5bU7TTIYqArRLkCA7apXzSAFXrelwnx3VpMEzQ1rsKgsR69f16Y6vQ2WL4i8/ztONqg4MB+IK1ShmGpgwaLQnLyyGVp3mIN+eOheHeLjNUA5jUPLUEWnmY6Hf54R/2iV6devTqUDqLUwG+BMT35R3wP8H8ZOWzA1mKbwrfUAkcoMfAHvh72hozqdJuAw45/nzgqn2vjtIfHnD2o5g9CNSm919eo2Pcd8O37OuLe2y2k+9TMR2Nx9Z+mLfjjhYrZZmiXpedY6feX4rPxAxzz9n+dNPMPSJgVVKjpIuPncfHCij/AOj7NwfeX7j9xCL/AG7cdjOvpWU7HfY3g+h2PwxX4pk1q02psR5xAnryI63xz8carQugCQFLNHmLHSSSdyAZt2jphlPG6TUzmKial9gxCH+JWQOo6coPY4yz7Itpddp69PnDreDmQeE8rWpJVp1VYBX8pMjcSwE7ifhfBo1CLA/MTih4P4+MypptZgJWSZKfE3K7HqCDgpmMpeQx+n5YHqQ63MLBgxqi1WWaoHYAgrfsfzxuqvMW+E41CPtr/wCIxapU9K28xjrv27YXdsCXZsSjxjh71KZCkT0OxsRGF/wt4iZH+yZtWp1JimzCA3RfyOxwfy3H6LK5J0OgOqm1mEcr74k4LX9vRp1aijUwJEgWvynFxY6VlbU4z9c/D1gWLS+VwH8TcUfLorqBpvqZlJAiIFiImTc9Mb+KFr6VaiGYCdSpMzyNtx8DEDvhczfj3MUkipkagf8AiclUPeIk4PpvZ72bbB5h6ZgWuxxDPDPF+Uq0lapUVGIhkM784tde/wA+eK+S00ahzFHNU6mWYgOpYkjoFgElugseoOOZ8RzKV2NRqS0ZNwiws2kgcrTb074zK5oEaEBVRuzRPwgWtjcp9i1qDtOM9Rwf584s15j9muJ06eZbMUQVdxB1ARNpsreYEAHeZGIqniys61KTBSHUqGsGUkRNrEXtYEd8LXGMjVp0KddSNDNAUGIkEgsRtMbAyJGGLI5Wgw162NLQGKkgukiQGKxI9R6zy0G0+m2gFckcZ78SqraScfOXPAFenSDpUq/vXYAKSOp+pJNj074dKrhQWOygk+gucc4zHh0MmpPMAZEEEjYg2N5BBlTPbHr+OKhptSrKrEgAsN4kaj0aRPTGVr/Zpvs8RDn1HeGRimFaHstkDXLfcJGpjEnzEwo5df0cE+GZP2KaJvzIJIPTfa2KvCuNZZabO1VfM02DSAABcASLzv1wWyOco1gDTOoGYMGDEEi47i2Mq5LxkMp2/KOtcpb4SpkM6jVdHm56SRYkCSJ6xeDBIE4RP2ngnOAg7U0PPlMH6DDhlVCI6knXQrEgSYK6gwt3U/U9sc78eZ/2uYqVJAXTC3FoUCTe952tjX9nad67d3bER1Nqv0nX/tLdcZirOPcegisYaoxA+J6mB/F8w1OjUqINTIpYA9r/AEF/hjzesTc2IyhgvxXwAZulAtVSSh/FT2MD6Y5S0yadQQdoP4X2/rh9fxs1OqysntKamCQNLjrY2PLePXAbxnTy+YUZjLsCxBJGxBW5BHKenIz3GNP2YltXkfp2gLiDyIks9X3dxPKJsdt8bcRpmNX+4fzx5WqMV1RcHzd7Az8jON1zIYTaNvzxsgCAzH7wP4pSpRFDMGKiDSGNwyxCk+lhPp3xzfjVH7PmmNM2SodJHKDI+VseVJpsHUkY3bMe0kkSWMzG388J06GumxmTjd1HaXa1iBmMVWqJLiyuPaqOzXIHI6XkYNcDyprZBwB5kqMfUMLx8S/xAwrcFPtKD0h79KXTqVPvqPhePU4af2V8SDNVoMbldQH8QtPxEz8T0wDWofByOqHP0/5L1nzfOJ/BOJtl66tzRpj0mR8RI+OOz1WUjUrGGgiIvNxuMcq/aJwf7PXFQe634j8xh68FZsV8lTgnyeX0jYfL+WMr25Wr1pqB/MxjSNtYqZd1N/FfpAx7nAxpEa3Ui5NPcwDbr8ox5RyFQF9RDDVKGbwQLH0M4v5anAuMedNiqeoM1GZSOIhZzgxqPLFw5vBJd9Nt4BNvS0icNHDOKpQVaNUgBQAhFyBsAQJj1wO8YcfXKStEAV6gGpv4Ry+J+m/TFfg/AVFD7Tm3KMfOOembgkEHUx5DfnM42UqF1Ie3hf8AH1J+EVt1AJ2AfX0jj/6pRCNULjSu+89hG5JNhG5tjlvjPjdbOMRJp0U91C2/+ZtJie14xTzOerZliaaaaFK7vECTYO53mDZQTEnffAupmPbH2dJZAnzkXbmSZkIoH4SbnGlotDXR5jyftFbWLHC9JZ4Lk1caqhVlUFtNhAmNt2O1thjMhkx7RQYh2EjsTf0tbGrZmhTKU6M6QD7SqxM1T0CzCUx0Nzz6YJeFsoarvmNJanTsWjrzHYC/xBMDGkbMIW/CBRMuF/GNlR6LqyVSSrMDLaQBBGnaAL37z0xSovlsvLUizFi1MEAGTqusCJiLkjrizkuHIJcNr1kkmLRyEXtGNqHBsulT2qUwrEwLmJNrCYxkm3qCcz0AqAwVGP2gSutVT+61aAS2lRGk8yBzU8xvgXnqaVzFkrmTMjS++3JT8TMkTYDDxUIE1NM0k98j7xJgUwdpJInoJmLYo8Qo5atVR3VNVRyWI30ySbLGohRFwTOC06ogeYfWI6qtGchDgdcdvpAtLwLmGy61Fs15pmzCDvBiQd/5Yk8M8Tz2Uqik1EspmQQfLzsd6e3SO3R84xxsU2CJDNp1t2W5+ZAPoB3GCdVAdwG9RP44Ru9ruq/3a/K3TnmJij0MD8SpgMa9O7MgL0pAY6VkETYtEAi1ue2E7NeKsi13p6jzmnABA6nvhu4uy0qmtl9ojA6kOk6dvNDkCGiDffbfCHxPNcMJLGm6i9lAv8Z1fCcN+zWD05gNSAGnWPbp/CMZjT2lP+H9fPGY1pSFqpviFsS1d8RNjzurzuMbSc88S+D2VzVy8lTuNyvbrp6dPSMJOdyw1MhID/e2nb7w5+u+Ox8S8R5eg2h3l/4Vgn6kAb7ThZ4rwuhViujtoeqTYLKM5IY3B1Atqtyv0xpaDV2ABbBx6yj1Buek53Rp6ZvPI9tgDb+u3PGoQAmwvfse/blg54q4G9CoAvnDJqUqIPORGxI3K9LjoF9KwNjadiP1bGwlit0ir1MnWbZlIEETgSxK25TOC1ZNYKn3hsf7HAoNcowjt+WCEygEtcKzxpVQ45G47GxHyxKudfL5hcxQMFG+HaR0Nxgc4jFjK1AVg36+n6/liCoMjOJ1vjVGlxbhxq0bVEGrRzWBJHfmRhN/Zfxj2WYNFzC1fLfk49353HywN8L8aqZKrrQyv3hyIMcsZ4ty608yK+XMU6v7xI+60+Zfgwt6jCOo0SPQ1IHB/KGW3zBp1njGeNKpRJJC+YuImQCi36adRaf8uCoGErj3EPtPDFzC+8V0P2LQG/5BfgcE/AHGPb5RAxmpShHne3ut8Vt6q2PE6jQbdOLO6kq34x8W5bEHV+BUXzhr5ir5CZVYAkTYE6idP+kTFz1ZeL5AZhAofSLmQAbFStuUwxg7djjnn7TMrUp1UqAkAKNHoOXqv4Ed8G/2fcfNeloeQyHS3eZ0sJ/2nvpP3jjTvosFFeoVsgAY+ErWylyuIA8Q5WtmKq5PKoVo02sgBG1mq1GNiSZMmfxw25PwJl6eVamXK1WU6qqmIEXWDYp1m53kHZmUdzgR4jqoafs6lRqamNTBQRE8+0i+AJ7SezFa8fmYTwgvM5LT4VQOYNKpVCoCZqBWMwe+0i8n+mGrIcbOXCil5ApnSzEgggQrKLAwJLABgTzggxeMclRylNPs8u1XzPVJDeXkAQIUFpP+nngBneHuiA1F0tUUMk/dUtY7yCbgAi4M7DHoqCmoryRnPr94nY5XidFzWdyNSlrpwtV/dVSVIYgnzKLQCDJ7W3wJqkuqvTqkgkBZ5T26jnPQ9MK1LOFbBpNm5wY2BHe9/Q4J+zf2vtqdLdQpBsZJuR/pAvhW2jwWClsjsf0hateyg5HaFc3xapWqMqnTRnSFHulVIIgcrgGf88cre5PIK+YoqLSxBIHmjS0wT8BMSBtBjAbgJ/eVQOUHa27hfhEfLFOtxWr7f2NFirM4UMrGZJgCd4BYk9T2wJqDvKpxgRUMWtyY1cNotX4nXdh+7pHSFO3lOlAR0tqv/CMOznphX8SZ4rVo5WgAajspqbDUTYBrXBgs3YfDDDRo6VVS2rSAJNpjnGwxk60M6pYeOMAfAd/rNGjGSBF7xe+gofeWJqKW0yJYIJ+NS3MA4S3bh2mWWuHuSFjttIIGC/7Rs0dTASPMif8AAt+Ln5YVeDZOnVbRUkKxAmOp2+U43fZte3TjMS1bZswZ26afR/8Aj+WMxd+wD+E/T88e408ymDLNXfFPP1StN2USVUkesGMXXXEWPP6lTvjKzkOd4VD1Kp812YGZnv3nf44PHL+yyVBPeavWV/hqW/xmf9WCvG8hTpur0p16701AuDdr2iJBuTEjYGMDGy7I6VKv+GIpUhOhAJ584k/PD9fu7m6dowT4mFQQh4nyZOXpuYD06kzM2JadxMR8uuOePwym4cg6Yc6W8oUg3IJYjaSJHQA4bOLcYqZwewytN25M0WvI32iCeeB3ifI08pSSiqrUrNeo1iRyCAkbbm0XHLDFW7dkSbQoq2MO+YuZnLNTbS4HOGUgi0d+hFsUs1w4OJBhhs029P74t0fZgeUXNojzegA3ww8B8JZit5wopqwsan/xEyPXGgGwPMZnMvOQIopwxyo1adXb+2+BxUq0xfmPyx26l4LBoim7ARV1+T+GFDLMAgnT9cc44tw9XLQDTOosqtMqpPlW4k9J9fjKWgnAg2rI5gSgwIEHF+m4q0jTPqOx/X6tgXUpFGkfEcj3GCGRcMQR7w5dcFPMFjEO+Bs+ra8lVgLWsJ5PyPaSB8Y6YhyOefhucLOD7MnTVX43+IjUPSOZwN4pkz/1ac6hvG9o+RG/wxd4hxgZxAagmpYOR94gQH7EgX23whZpK23gjhuohlsPHwnS+P8ADEzuUIpkM0e0pNyNrj0I/Vsc0/ZsSmdNF5UsIAPVWV49fLGJ/CHid8i4p1Sz5cmQRuvp0HUYr8SipmPteXMAVAwgbXkAxztMYT02kdNO2nfpzg/D9xCtYNwYTsGk9fpipxbhaZimadTnsRuD17+mI+D8ZpZhUZWAdhBSeYgkAfGR1GCWPGPXZp7eeCDHwwcRF8G0no5tslmqS1IBehUK6hAIMgkWB39R1JwW47wKjmsyTUcgUwC9OPeAE76vdve03N+hfi3EaOWT2zqpcCFMDUe07gdccn4X4lc5jOZh2JZ6LR0BYqqx2ANvTHpK2s1K+LV5Tj84qcJ5WhChlQ9UsWgowkb+6qkX6c4jcHF3McRQU1ZPOGIVQDEmdu3OfTCVkswyrUuYKCfXUbfH+WPKGYYqBNlcEepRx+AGHrNKzuNx4GIk2Ccx0ywVU9osw0c5teF+BY/hhb8I1A/E8szbNV1fPUw+unF/gNfXQ0z5UJ1DqCdQ72nl/CcLGVzBpVKdQboVb/bidPWVawHr+k5ODmdQ4dljU4vmarAxTkKehhVXl/Dq/RwznTvBPrixl2WogrIbVFDcuY/XyxF5Fgk/XHmtTYbGHHQY/CbVAAWIX7QqBhjFxUpt8Gpsv4rhYyieRo+G365YefH9RSEA/wAUKP8AYXgnt54wjpZDfebfDHpfZ/8A51EyNdy+Z2iW64zHk4zGlxKcyGp4zokkezq2MTCbjsWn6YI8P4nSrCabT1Bsw9QbjCEczSLNaTqNhvvaw96T8MXclVBbXTSqrAQTTIY9pClunMYw9Rmw5IxNQ1KvAMJfYnqvX85H7zQwtcJ5gPMpEHWTcEHY4nqcGZhIhfMYQXCqTZRtt2te1hjXIVga86mJaGOpYmBpuAB5ogQBtE4PvWRCAzBSdgTE9h1wyg31gGRW5rbI6ylQyooodjFySYHqSdsch47nvtOcIo+aWinEwxg3BO8m+o9CbbY7BxBBURkNgRz+H5YUuG8Cy+ULVH1s4kIT921rczb4gfDDNQCytpY8mE/Dnhujl1WwqViCarOLJAmAPuibDrvfFvjfianlwqqpZyJCyBC8mJg6QeXM9MXOOcQWnlS9iAFYjlEixHTl9OeOR5jOArNYsWqyzNzG0fIaR8MGQbuTAE46Rvq+P6kOrIElSEdASVY+7IY+YTGFWpx6vmKoVyajiFBbTCyZIGkCfNF/h1xVswUhgwmJ+BE/M4YP2b5RHpZh3iQhUGJIkXInnc/M4JgLyIPluIHfhZqa10lWW5Uxz5qdo/R64WszQai9wQBePjy63x0LPp7OvSNQkH/pO3Ldjv2DIQek/DbjXCqdRD7WP+8W32Ycv74ujEjMo6YOIsUKzPTDr5tgT2vEjn2J7jA+rTNNhVS6T5h06yD8iMWaXDsxk3Dp56Z3YGRB5FZ9NsNmR4NSzlI1KHkrAeZQffG0x1tf+uJLY6ykU2y2oSJZCJBG6n8Y/ri9l8yUWLaCTJUbHuPliBMm+XdlvAPmUbqescx6YNZGlRqKQYLHcrcfFd1xxXHyl0OTBaCPcMHcQYI7g8uuLjeMM2oCtVkbatC6rd4g/jjM1wZ1n2RFRBfTNx6bfywNzJhSHVljrBH1wGzSV3+8AZfdt+EHcYz9SsSXcknkTJN/w7DAydCstpaAe0XA+d/lghWcD3Vj/N+WKFPLliWaQvPqfT12wZKVrGBAsxJkWptJvYwfWLD8T88TZWpaORbp0UgfjizVykU0U+8xuOdzYem+Nc7l9EBRYX/D+eBFecmdx0nmSzTUnEWnf5yPkZxpWokjuDcev9SfnibO0puvPG+Uqa/KfeH1xJrw+71lcnqIw+DPFPsl+z12YUp8rDenP3T2nnyw7pxHLC/tAzC8C7E8gFFyfQc8csfKcyNP4HpfaD3xfpZqrTUJTqNH8KsY+QnGTq/ZwsfcsZruYDGYc8SZwvULNYz7pOxOg6O5CqpPQthfenA6SDjWll31a6jSRsu8TMk8p54vUKBZriVHPlblh2inw0xFrSXbidatjMTezHbHuGOIXEXK/ho0hUqqs31aAdTRLFmnSNW4OgD7ouTbFCjAh0YgxKusHe8gfeB5rzjkQCOgnCRxnIjKsXuaLtLj+GSJcW2k+cf6v4sYiMWJBjytxgy7nc39oRYgV6RBZJF1a2tCfeWdJB5RBAvi1m8ma9MGwqJKm1j3HS9+xnEWQy1CsIYAg+6QSCCZkhluu/XBOjlK1L/FV06uoD9rpAPqROGqVCrgSvQzWjSsJkn+fPbriVsmYOxn+ISCLWM7jFqkoF+cYiz2b9moYgaZhiZhRBufjAnlOD5li05/+0N8wIQqVpciqnTteYJa+3KImJg4R6ucVxDKNMbg/rTjtzNSzQdDIK8vXYjkfXHPPFfgjQS1OFJNm2U9jyU/T05nrsGMQDrnkRPyWRdXs00yLwb/AK79sNHgriAyuaK1LU6wgnlebjtP4npdWDPTYj3WBhkNtt4B/lBwaSqlRQJGoRHY9/wwU8iCBwZ0Txlw1Up06irC06gZwB90kBjA6b/A4FVsr5ZokMpHuHY/9p5f3we8NZgZjLmnUGrSAjA9xYHvpiR69cL2eoPkaiq8vlqjEBuam1mneOvQGdgcCqbadpl7FyNwkAKkGmwNPlob5WJN8AWqtlqwNMkEH3f5xht4hREbygHO4Hx3A+eA1fhC1BYwOV5F+xEi/Q4azF+sv1sxQz6gkinmRsw3Pbow+owuZ7INSMZhCJ2qKLfPl6HHtXw1mBJUaxP3WE/U+nPF3KVc+AUeiaqkRDqDt/mBv8ccp29JBGYLphgD7OpI6MTitmdW7MnrIn5nDLR8NB5L0VpDoHbvyBjHieG6an7o+Hr1OL+L8JXmKNRJ2XUT8vice/ZNJ3mpPwX07x/LbDVmsloXyST1iPkYgHFTJ8FZz5/Kg6RJ6z+vyxRn3dZwGIL4fkTUOuDAspv+vj+WJOJZKagMWsD6Hf8AXfD1ksmqjSCR2mMb5/IISGKSRvPTY4rxO5iA3DQFAO4/i5/nvOB2ayEEESp3+Yw/5zhiPyMEcjB9R0tgVkMu1Mmm4DxeG5iN1PL0+tji28YwZYdYHyeZYLDA9QykwDztED0IjHjPf3Uqc5BIMdYv8sMX/p9J1gDQw6SCOk+mKod6BIqUg4H3wBfof7QcLvxyBJ2QbQQny6Ynt+owXWhpUCAIne+Pa3F8u0aQUPQ2/niu+YBU3XY8wTf0wMliJYLOofLGY0jGYvLwgcRZnLLUUq2xwn8J8doXanVtDlZMA7x6H/j8cNzZtQqsJbUYAAuTc84iwO8bYyWqZW5EMGB6RSzfBq2VM5caqf8A+MsdIvPkJsoPNWjezRbE/D/EvtIplSGEDzGL3v0jsCcMuX4gjNonS4+61j8OR+BOErjdZ6ecK6iEezC3L3CbXEHT6jDKMCMMJZSc8R0yIJEkRN74sCMLfhbiZZ6tJz7umDAuYvMQJiL87c95fEPFaiVFp0iFlQxYg82ItB7XnrggXtLMfWXcnwGnTrmqhKgggoPdk7nt6cpOLmep6kIiRFxvPzx7w1qns19rGvmV2N7HtaMCuKZxqbOA2lgGeXY6CvIQFYnpAjbe4xOMmRnES/E3AEYgj3kHlYWkT7r84tE8p5i2IOH8DoZimGVdFRTDevwi/U3GD+S43Tr/ALth7OpyQwQ3/aTY+hIOBL0Tl6xZBZt1ggxvsTeLwROxHTBMsOJxVTyJdGYbI0QVgeaBEeYkzeTLE8zuLRtipxPjNTN6aZTSoYOFZlBLDaTvp6gAk293Fbj9cNUy8j92Cxte/lAtzsbeuIvaqpNxbr/Nd5wWpVbk9YKwkcSzlqpUClUVlMaVce6YsJ/hP9sWaGWWkfLEE3FwDy27/wA8DnzrESJjlAkd7e8L9seNxJRE2v8AKOzRhjGIuRiHRxKiNM+UmPvc/wAcXaeaTk3z/XphaTiGWazm4m8MI+K/hiyj0mVzSYaaSamgOYUdAFJbbkOWB2WIi7n4E5RuOIbbNIBuPmL8sUa2ZU31AT379BOB9fSqozkgVF1JCkyBEmw9DB6g88eU0VrqHjlKlflbbb545bKmGQ0t4cttUT7oJN4gdLc8aNnxqAA960z+Vv74hqVQqy3u8yehi5gbc7DrixSyQSpqZkYAsshpAZSAwMgQROJe2pGCk8npLeHgZhXJUSLm5JPOd+XzxPmocFTbl/XGiVRAM23F7RJ7QPdOKnEah0nRvyF59B329cCF9bDcDxB7TnpK2V9oh0VBts3baZ6fr1zN5efNsVEgjfBOlTY+UgBpiJ577+nO+NRSCQH8siwtNvpO3wPrgX9XQWCbhkjI+Unw264i7VzDOZhZG4Nr+u4Pp9cb/bmtrQG24nF7iy04VlALExMxE9x3gepxSy+i+oMGEA3t0gyLYuzrg8yMGVqgyzjzKVIO+x/XLFPMUKAXy1Kh3teOfcEYN1UVCwuSCQZadpHx2N4xBXroFOlYMcy38j64GvIypyJByI/QP1OPceSf1OMwXmFnDPEWQzGVqv7Wm6BnYqxFiCTEESDv1wX8M+OatBfZ1h7WjY6SYZYvKN8Nvwxvxzx1m6wqUXFFk1EQBBsSAdyCbYSKwgm2kdOWCYyOZQ8HIhfjHGWqZh3RjBaQZINzaY54I/8A1XVdQtc69MBXPvxexP3uffvhTAFiMTKet++OKDE4MQZ0vhOdqH95RcSwBaRItYH+0fhgu2YqZltJ0tUQWIkBgTdCCTpaQCDMHtjmPDeJGiwMnT9fUflh64dmnokujUytWH83utaB5wfJG0EGI53wqyFT8I6jixcd4W4ZxurlzoINSkpgqbVKfw6frvhlzgo5ikp1BSZ0k7g7FWB3HJlP5HA/KVqWaQfaKIBFr3P+lhDH4Yv5Z6DIFoMoIllXmdUkyDdg3M4rgyDOY+L+AVqL6gPLuRuLcxtqHfcc4wKoeJ6qgLU84FhJ8w2IhjcwRzvc3w3+JOOmjTUr5XfekqL7EQYZWBOoEdtJ+Bwh5zNUq7XRUJP3WbT/ALWmP9xw0uSPNFyQp8pjBnc/QrKvsCLtqZCYdAQQbEXAJtFvd748fMioDIGqJg7z/lO4vhTzHCmEFTqHIj8P7HFheJOoC1ACB1mfgRf5YkJiVL5jjw2j9poF6JK5mk0MCbOOR6TG4v1tizkswaqmUGoEgrMMCCQRHqIwN/Z3nF+1VADAZVO8z7wO8Tv9MEuKj2OcLbrUapYdVtHxOnFUsYPtl2UbNwnj0U+9TI9Vn6jENBjRrJVo0lLKCAWdqZGqxkBD7VTY6SVuoM8xbXiqkCNYb2mlg2koVMmZHusLb7x3sSo5tWDWAIpmqG1L7oYjSV3A0aGn/N2vTXXole2wZBOD8v2kV5J4gGmziF9jSrIoZAjkqpUv7QGdJ0lWsBcQNxysUcwyVabVpgh6ZRfaOjrchdIOmk5JB1mw9mQWjBDWk1RpaUIUGAoJ9oEaAWlgBBnuQJIxL9nWo2hUkurAOV1Cm0SrMs3WxEzvHqErRpjU7qpwP15yM/P0zCB33AShXoe1DDUGOk2ny6jN5/7jjTNNWljUpUK4M6leowDBm16DFIx7NydLfeUiQCJxcpUCVUySpVYqQChJf2cAhrt97aIIg9PRkdQXS9NpKxIbTDBoNiCRKMBB5YtdqdE48/OOO/3kBbM5lHL1MwSStOjK7VNbgMoqe0FMoFhQTbUCdImxnE2XyDMrU6g0LpBVErO2khWQKTpUOoSDpgAECxjUbFIrURwg06UD+0KnSApBdDMBGIIIMnfteZqTqP3aSzBiiSPMAA3lJMEQRzj8MUD6NLCCMEHv+Mg+IRxNK9Ko2mQgNTUKxV2Ea1ILIdMsQdpAsOWNMxSriYCVhJJ1OyF9aqKkFVPsoZQwA1AhmFrHF9GDGCUDWBWTYlinK3vQB1ntjRKsDzqQh0GYs2rV5VYGSRpvYb2nFbLtCR0yR8/THElRZANXO5ol0Hs196NLlYJdaisGKNdWBUTIg6iPu4h4majgj2KL5mqKUrONJcDUhAUCqpZQZJAE7eUSZbJ69JICElAGdZRtSapGlwXA2ny+btvRp5JlpytT2hgHQoOozSNUASYJIUgCehtiofQ54H3/AJ+MsRZiUs1xKs9mUEqXg22dtemIEaZKg7nfrNcuWU+W/UH+XP8ApgyuRkEhvN5iFKMrEBwnun3Z1Df63IpHLsdkI7gH8cOadqipWroD8f1i9itnJnRb4zE2g98ZhuTEzjXgLJ1w1RP3DNLBlPlk3kqbDvjlGeymhoDq94lTP4W5xbEnGuI1KlWoKlcuNbWZzEBiIiYGBZri3mA9D/XAtNTZXnc2ZaxlboJLpttjal0+uIDUAPvCfXG+vaWA6QRhqCjh+zXLU6mcPtV9oyJqpoTzFzE2JFox196NKuoRk0kjUoIG3UEWO9xuJ5Y+deH5upSqLVR9DoZVpHLljovCP2oqCPtVIAj/ABENu50zE98L21k8iHrcDgxn4xl3pIyktoKkBoJ02OxHL1M4RvE+aJqrUVFVWVdrKSNypWPxm9746jwvjWVztMmjUSoOagiR6iZGFvj/AAMUZZBqpEzUpm4PV1BPvKOguBgSNtODCOu4cRLPFRVGmsWIj70NttDWf5kjFOrRy0wHYTzAHPqMEc1k6Dr5WAk8nWd/1a+KlbgtGP8AqR1/Qw0CIoc95QOVB9yuvo0r9Yj64jYVBZmDr/ldTv8A3GLJ4TQO1Vo66THTHtHhCTC1Hb0A/ni2RIjT+zbIoXeoXCsbROwF5jnPeIi0zbfxZXpGuopMG0AlmU7lovPNv69MLlTw7tJCcwSUknlj2jwVxPmt1JCi/c7z64HsAbfCbiV2gS4ta8h1A6MYn88RKiqfcTymRpNxM2ncjttinU4YJvWWRNgwaPkTjankKQuatQHoKRI+pGLlwYPYwhTLZjToASQg8sG4tEi8mx5zibMZ6nUgVabSoi4mxiRYgkWEi4MDAUUKQvqq/wCwD/349NfSTFV/QqfrY44EHtO8whv2lBn1FLmdlPMaSAJjaxgdOgxYSjQYkaTe27DcDYTbYbbSY3Mro4hpudLA8x/Q4locfW1wPX+otiwAPadvIjdVyFN3DvT1EEehgypImDB2kW7Y3qZDKAEaChbnqYQf8pEGnckwpG5wuUfEScyvwaB+R/vghlfEKNaVv0YDHFQeonbjClXh9LTIpWA5FwTC6eRBPl2v0O98VqGXy1XUTRhtjcgCd9MErfnG/PENTPIf/wCj+jit9sRQdJA/1D+k4oUHpLgnEP0OD0F1FqakPKsZbYkGLmAJEwsQTbc42bL5Vhej/Fdbe8wckFSCpLCZEG2Firx9hA1ggHZrj69uR64ifjTatU01Ox0Kqgz1hsUOOw/KRz6xuoUMolxSI0kNzJ1CQDJPmN2N53ne+LT8XQ201gvRNAn/AHf03wktx2pMDT8G/UXxlTjLRakLDbWcVkeadf1jo30xmKPtD0xmLwnMp1Ofqfxxrj3GYJInj48xmMx0gTBj3GYzHSZa4V7+C9fb54zGYXs96FX3YDfG9HbHuMwcdIIzapsMe0f18sZjMQJExtx8MZmtxjMZiLIRJ6MY2MxmJWVMibHpxmMxaVkWNn2x7jMV7zjIxjfHuMxeR3m642TGYzFTLCRvjVf19ce4zHSJOMaHnjMZjpIhjGYzGYiEn//Z">
            <a:hlinkClick r:id="rId2"/>
          </p:cNvPr>
          <p:cNvSpPr>
            <a:spLocks noChangeAspect="1" noChangeArrowheads="1"/>
          </p:cNvSpPr>
          <p:nvPr/>
        </p:nvSpPr>
        <p:spPr bwMode="auto">
          <a:xfrm>
            <a:off x="53975" y="-1790700"/>
            <a:ext cx="3743325" cy="3743325"/>
          </a:xfrm>
          <a:prstGeom prst="rect">
            <a:avLst/>
          </a:prstGeom>
          <a:noFill/>
        </p:spPr>
        <p:txBody>
          <a:bodyPr vert="horz" wrap="square" lIns="91440" tIns="45720" rIns="91440" bIns="45720" numCol="1" anchor="t" anchorCtr="0" compatLnSpc="1">
            <a:prstTxWarp prst="textNoShape">
              <a:avLst/>
            </a:prstTxWarp>
          </a:bodyPr>
          <a:lstStyle/>
          <a:p>
            <a:endParaRPr lang="en-CA"/>
          </a:p>
        </p:txBody>
      </p:sp>
      <p:pic>
        <p:nvPicPr>
          <p:cNvPr id="7" name="Picture 6" descr="mud-puddle-image.jpg"/>
          <p:cNvPicPr>
            <a:picLocks noChangeAspect="1"/>
          </p:cNvPicPr>
          <p:nvPr/>
        </p:nvPicPr>
        <p:blipFill>
          <a:blip r:embed="rId3" cstate="print"/>
          <a:stretch>
            <a:fillRect/>
          </a:stretch>
        </p:blipFill>
        <p:spPr>
          <a:xfrm>
            <a:off x="7092280" y="1916832"/>
            <a:ext cx="1700808" cy="1700808"/>
          </a:xfrm>
          <a:prstGeom prst="rect">
            <a:avLst/>
          </a:prstGeom>
        </p:spPr>
      </p:pic>
      <p:pic>
        <p:nvPicPr>
          <p:cNvPr id="8" name="Picture 7" descr="mud book.jpg"/>
          <p:cNvPicPr>
            <a:picLocks noChangeAspect="1"/>
          </p:cNvPicPr>
          <p:nvPr/>
        </p:nvPicPr>
        <p:blipFill>
          <a:blip r:embed="rId4" cstate="print"/>
          <a:stretch>
            <a:fillRect/>
          </a:stretch>
        </p:blipFill>
        <p:spPr>
          <a:xfrm>
            <a:off x="7164288" y="3717032"/>
            <a:ext cx="1479806" cy="1513135"/>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Document, Document, Document!!</a:t>
            </a:r>
            <a:endParaRPr lang="en-CA" dirty="0"/>
          </a:p>
        </p:txBody>
      </p:sp>
      <p:sp>
        <p:nvSpPr>
          <p:cNvPr id="3" name="Content Placeholder 2"/>
          <p:cNvSpPr>
            <a:spLocks noGrp="1"/>
          </p:cNvSpPr>
          <p:nvPr>
            <p:ph idx="1"/>
          </p:nvPr>
        </p:nvSpPr>
        <p:spPr/>
        <p:txBody>
          <a:bodyPr>
            <a:normAutofit fontScale="92500" lnSpcReduction="20000"/>
          </a:bodyPr>
          <a:lstStyle/>
          <a:p>
            <a:r>
              <a:rPr lang="en-CA" dirty="0" smtClean="0"/>
              <a:t>Pictures or Videos</a:t>
            </a:r>
          </a:p>
          <a:p>
            <a:pPr lvl="1"/>
            <a:r>
              <a:rPr lang="en-CA" dirty="0" smtClean="0"/>
              <a:t>Photo books</a:t>
            </a:r>
          </a:p>
          <a:p>
            <a:pPr lvl="1"/>
            <a:r>
              <a:rPr lang="en-CA" dirty="0" smtClean="0"/>
              <a:t>Posters</a:t>
            </a:r>
          </a:p>
          <a:p>
            <a:pPr lvl="1"/>
            <a:r>
              <a:rPr lang="en-CA" dirty="0" smtClean="0"/>
              <a:t>Digital frames</a:t>
            </a:r>
          </a:p>
          <a:p>
            <a:r>
              <a:rPr lang="en-CA" dirty="0" smtClean="0"/>
              <a:t>Written Observation Notes</a:t>
            </a:r>
          </a:p>
          <a:p>
            <a:pPr lvl="1"/>
            <a:r>
              <a:rPr lang="en-CA" dirty="0" smtClean="0"/>
              <a:t>What are children saying and doing</a:t>
            </a:r>
          </a:p>
          <a:p>
            <a:r>
              <a:rPr lang="en-CA" dirty="0" smtClean="0"/>
              <a:t>Key words or phrases</a:t>
            </a:r>
          </a:p>
          <a:p>
            <a:pPr lvl="1"/>
            <a:r>
              <a:rPr lang="en-CA" dirty="0" smtClean="0"/>
              <a:t>Highlights of conversation “It feels sticky!”</a:t>
            </a:r>
          </a:p>
          <a:p>
            <a:r>
              <a:rPr lang="en-CA" dirty="0" smtClean="0"/>
              <a:t>Notes of developmental skills learned</a:t>
            </a:r>
          </a:p>
          <a:p>
            <a:pPr lvl="1"/>
            <a:r>
              <a:rPr lang="en-CA" dirty="0" err="1" smtClean="0"/>
              <a:t>Ie</a:t>
            </a:r>
            <a:r>
              <a:rPr lang="en-CA" dirty="0" smtClean="0"/>
              <a:t>. Turn taking, cause and effect, hand eye coordination</a:t>
            </a:r>
            <a:endParaRPr lang="en-CA" dirty="0"/>
          </a:p>
        </p:txBody>
      </p:sp>
      <p:pic>
        <p:nvPicPr>
          <p:cNvPr id="4098" name="Picture 2" descr="E:\daycare camera mud activities\IMG_1172.JPG"/>
          <p:cNvPicPr>
            <a:picLocks noChangeAspect="1" noChangeArrowheads="1"/>
          </p:cNvPicPr>
          <p:nvPr/>
        </p:nvPicPr>
        <p:blipFill>
          <a:blip r:embed="rId3" cstate="print"/>
          <a:srcRect l="9247" t="12201" r="16335" b="6294"/>
          <a:stretch>
            <a:fillRect/>
          </a:stretch>
        </p:blipFill>
        <p:spPr bwMode="auto">
          <a:xfrm>
            <a:off x="5724128" y="1124744"/>
            <a:ext cx="3024336" cy="2484276"/>
          </a:xfrm>
          <a:prstGeom prst="rect">
            <a:avLst/>
          </a:prstGeo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Mud...Not just for outside!</a:t>
            </a:r>
            <a:endParaRPr lang="en-CA" dirty="0"/>
          </a:p>
        </p:txBody>
      </p:sp>
      <p:sp>
        <p:nvSpPr>
          <p:cNvPr id="3" name="Content Placeholder 2"/>
          <p:cNvSpPr>
            <a:spLocks noGrp="1"/>
          </p:cNvSpPr>
          <p:nvPr>
            <p:ph idx="1"/>
          </p:nvPr>
        </p:nvSpPr>
        <p:spPr/>
        <p:txBody>
          <a:bodyPr/>
          <a:lstStyle/>
          <a:p>
            <a:r>
              <a:rPr lang="en-CA" dirty="0" smtClean="0"/>
              <a:t>How can you implement mud play in your centre?</a:t>
            </a:r>
          </a:p>
          <a:p>
            <a:endParaRPr lang="en-CA" dirty="0" smtClean="0"/>
          </a:p>
          <a:p>
            <a:r>
              <a:rPr lang="en-CA" dirty="0" smtClean="0"/>
              <a:t>Brainstorm Invitations for learning that you could implement with the Centre</a:t>
            </a:r>
          </a:p>
          <a:p>
            <a:pPr lvl="1"/>
            <a:r>
              <a:rPr lang="en-CA" dirty="0" smtClean="0"/>
              <a:t>Invitations on the Tables</a:t>
            </a:r>
            <a:endParaRPr lang="en-CA"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Resources - Books For Educators</a:t>
            </a:r>
            <a:endParaRPr lang="en-CA" dirty="0"/>
          </a:p>
        </p:txBody>
      </p:sp>
      <p:sp>
        <p:nvSpPr>
          <p:cNvPr id="3" name="Content Placeholder 2"/>
          <p:cNvSpPr>
            <a:spLocks noGrp="1"/>
          </p:cNvSpPr>
          <p:nvPr>
            <p:ph idx="1"/>
          </p:nvPr>
        </p:nvSpPr>
        <p:spPr>
          <a:xfrm>
            <a:off x="251520" y="1600200"/>
            <a:ext cx="8568952" cy="4525963"/>
          </a:xfrm>
        </p:spPr>
        <p:txBody>
          <a:bodyPr>
            <a:normAutofit lnSpcReduction="10000"/>
          </a:bodyPr>
          <a:lstStyle/>
          <a:p>
            <a:r>
              <a:rPr lang="en-CA" dirty="0" smtClean="0"/>
              <a:t>“15 Minutes Outside” – Rebecca P. Cohen</a:t>
            </a:r>
          </a:p>
          <a:p>
            <a:pPr>
              <a:buNone/>
            </a:pPr>
            <a:endParaRPr lang="en-CA" dirty="0" smtClean="0"/>
          </a:p>
          <a:p>
            <a:r>
              <a:rPr lang="en-CA" dirty="0" smtClean="0"/>
              <a:t>“The Green Hour” – Todd Christopher</a:t>
            </a:r>
          </a:p>
          <a:p>
            <a:pPr>
              <a:buNone/>
            </a:pPr>
            <a:endParaRPr lang="en-CA" dirty="0" smtClean="0"/>
          </a:p>
          <a:p>
            <a:r>
              <a:rPr lang="en-CA" dirty="0" smtClean="0"/>
              <a:t>“Last Child in the Woods”</a:t>
            </a:r>
          </a:p>
          <a:p>
            <a:pPr>
              <a:buNone/>
            </a:pPr>
            <a:r>
              <a:rPr lang="en-CA" dirty="0" smtClean="0"/>
              <a:t>				 – Richard </a:t>
            </a:r>
            <a:r>
              <a:rPr lang="en-CA" dirty="0" err="1" smtClean="0"/>
              <a:t>Louv</a:t>
            </a:r>
            <a:endParaRPr lang="en-CA" dirty="0" smtClean="0"/>
          </a:p>
          <a:p>
            <a:pPr>
              <a:buNone/>
            </a:pPr>
            <a:endParaRPr lang="en-CA" dirty="0" smtClean="0"/>
          </a:p>
          <a:p>
            <a:r>
              <a:rPr lang="en-CA" dirty="0" smtClean="0"/>
              <a:t>“</a:t>
            </a:r>
            <a:r>
              <a:rPr lang="en-CA" dirty="0" err="1" smtClean="0"/>
              <a:t>i</a:t>
            </a:r>
            <a:r>
              <a:rPr lang="en-CA" dirty="0" smtClean="0"/>
              <a:t> love dirt!” – Jennifer Ward</a:t>
            </a:r>
          </a:p>
          <a:p>
            <a:endParaRPr lang="en-CA" dirty="0" smtClean="0"/>
          </a:p>
        </p:txBody>
      </p:sp>
      <p:pic>
        <p:nvPicPr>
          <p:cNvPr id="4" name="Picture 3" descr="i love dirt.png"/>
          <p:cNvPicPr>
            <a:picLocks noChangeAspect="1"/>
          </p:cNvPicPr>
          <p:nvPr/>
        </p:nvPicPr>
        <p:blipFill>
          <a:blip r:embed="rId2" cstate="print"/>
          <a:stretch>
            <a:fillRect/>
          </a:stretch>
        </p:blipFill>
        <p:spPr>
          <a:xfrm>
            <a:off x="6156176" y="3356992"/>
            <a:ext cx="2188840" cy="2998255"/>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Resources - Articles and Websites</a:t>
            </a:r>
            <a:endParaRPr lang="en-CA" dirty="0"/>
          </a:p>
        </p:txBody>
      </p:sp>
      <p:sp>
        <p:nvSpPr>
          <p:cNvPr id="3" name="Content Placeholder 2"/>
          <p:cNvSpPr>
            <a:spLocks noGrp="1"/>
          </p:cNvSpPr>
          <p:nvPr>
            <p:ph idx="1"/>
          </p:nvPr>
        </p:nvSpPr>
        <p:spPr>
          <a:xfrm>
            <a:off x="251520" y="1600200"/>
            <a:ext cx="8640960" cy="4853136"/>
          </a:xfrm>
        </p:spPr>
        <p:txBody>
          <a:bodyPr>
            <a:normAutofit fontScale="92500" lnSpcReduction="10000"/>
          </a:bodyPr>
          <a:lstStyle/>
          <a:p>
            <a:r>
              <a:rPr lang="en-CA" sz="2800" dirty="0" smtClean="0"/>
              <a:t>“The Dirt on Dirt” – National Wildlife Federation</a:t>
            </a:r>
          </a:p>
          <a:p>
            <a:pPr>
              <a:buNone/>
            </a:pPr>
            <a:endParaRPr lang="en-CA" sz="2800" dirty="0" smtClean="0"/>
          </a:p>
          <a:p>
            <a:r>
              <a:rPr lang="en-CA" sz="2800" dirty="0" smtClean="0"/>
              <a:t>“Making a Mud Kitchen” – Jan White</a:t>
            </a:r>
          </a:p>
          <a:p>
            <a:pPr>
              <a:buNone/>
            </a:pPr>
            <a:endParaRPr lang="en-CA" sz="2800" dirty="0" smtClean="0"/>
          </a:p>
          <a:p>
            <a:r>
              <a:rPr lang="en-CA" sz="2800" dirty="0" smtClean="0"/>
              <a:t>“play in mud this summer” – Kerala Taylor, </a:t>
            </a:r>
            <a:r>
              <a:rPr lang="en-CA" sz="2800" dirty="0" err="1" smtClean="0"/>
              <a:t>Kaboom</a:t>
            </a:r>
            <a:endParaRPr lang="en-CA" sz="2800" dirty="0" smtClean="0"/>
          </a:p>
          <a:p>
            <a:pPr>
              <a:buNone/>
            </a:pPr>
            <a:endParaRPr lang="en-CA" sz="2800" dirty="0" smtClean="0"/>
          </a:p>
          <a:p>
            <a:r>
              <a:rPr lang="en-CA" sz="2800" dirty="0" smtClean="0"/>
              <a:t>NU Study: Dirt’s Good for Kids – Robert </a:t>
            </a:r>
            <a:r>
              <a:rPr lang="en-CA" sz="2800" dirty="0" err="1" smtClean="0"/>
              <a:t>Channick</a:t>
            </a:r>
            <a:endParaRPr lang="en-CA" sz="2800" dirty="0" smtClean="0"/>
          </a:p>
          <a:p>
            <a:endParaRPr lang="en-CA" sz="2800" dirty="0" smtClean="0"/>
          </a:p>
          <a:p>
            <a:r>
              <a:rPr lang="en-CA" sz="2800" dirty="0" smtClean="0"/>
              <a:t>Growing A Jeweled Rose – Blog by Crystal Underwood </a:t>
            </a:r>
          </a:p>
          <a:p>
            <a:endParaRPr lang="en-CA" sz="2800" dirty="0" smtClean="0"/>
          </a:p>
          <a:p>
            <a:r>
              <a:rPr lang="en-CA" sz="2800" dirty="0" smtClean="0"/>
              <a:t>Fireflies and MudPies.com </a:t>
            </a:r>
          </a:p>
          <a:p>
            <a:pPr>
              <a:buNone/>
            </a:pPr>
            <a:endParaRPr lang="en-CA" sz="2800" dirty="0" smtClean="0"/>
          </a:p>
          <a:p>
            <a:endParaRPr lang="en-CA" sz="2800" dirty="0" smtClean="0"/>
          </a:p>
          <a:p>
            <a:endParaRPr lang="en-CA" sz="2800"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Questions &amp; Evaluations </a:t>
            </a:r>
            <a:endParaRPr lang="en-CA" dirty="0"/>
          </a:p>
        </p:txBody>
      </p:sp>
      <p:pic>
        <p:nvPicPr>
          <p:cNvPr id="4" name="Content Placeholder 3" descr="let the children play.jpg"/>
          <p:cNvPicPr>
            <a:picLocks noGrp="1" noChangeAspect="1"/>
          </p:cNvPicPr>
          <p:nvPr>
            <p:ph idx="1"/>
          </p:nvPr>
        </p:nvPicPr>
        <p:blipFill>
          <a:blip r:embed="rId2" cstate="print"/>
          <a:stretch>
            <a:fillRect/>
          </a:stretch>
        </p:blipFill>
        <p:spPr>
          <a:xfrm>
            <a:off x="2843808" y="1196752"/>
            <a:ext cx="4032448" cy="5452324"/>
          </a:xfr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1680" y="476672"/>
            <a:ext cx="8229600" cy="1143000"/>
          </a:xfrm>
        </p:spPr>
        <p:txBody>
          <a:bodyPr/>
          <a:lstStyle/>
          <a:p>
            <a:r>
              <a:rPr lang="en-CA" dirty="0" smtClean="0"/>
              <a:t>MYTH!</a:t>
            </a:r>
            <a:endParaRPr lang="en-CA" dirty="0"/>
          </a:p>
        </p:txBody>
      </p:sp>
      <p:sp>
        <p:nvSpPr>
          <p:cNvPr id="3" name="Content Placeholder 2"/>
          <p:cNvSpPr>
            <a:spLocks noGrp="1"/>
          </p:cNvSpPr>
          <p:nvPr>
            <p:ph idx="1"/>
          </p:nvPr>
        </p:nvSpPr>
        <p:spPr>
          <a:xfrm>
            <a:off x="2930624" y="1712565"/>
            <a:ext cx="6213376" cy="5145435"/>
          </a:xfrm>
        </p:spPr>
        <p:txBody>
          <a:bodyPr>
            <a:normAutofit lnSpcReduction="10000"/>
          </a:bodyPr>
          <a:lstStyle/>
          <a:p>
            <a:pPr algn="ctr">
              <a:lnSpc>
                <a:spcPct val="150000"/>
              </a:lnSpc>
              <a:buNone/>
            </a:pPr>
            <a:r>
              <a:rPr lang="en-CA" dirty="0" smtClean="0"/>
              <a:t>Children who are exposed to and play in dirt during infancy and childhood have a decreased risk of cardiovascular inflammation in childhood, thus decreasing the risk of heart attack and stroke. </a:t>
            </a:r>
          </a:p>
          <a:p>
            <a:pPr lvl="8">
              <a:buNone/>
            </a:pPr>
            <a:r>
              <a:rPr lang="en-CA" dirty="0" smtClean="0"/>
              <a:t>			(</a:t>
            </a:r>
            <a:r>
              <a:rPr lang="en-CA" dirty="0" err="1" smtClean="0"/>
              <a:t>Channick</a:t>
            </a:r>
            <a:r>
              <a:rPr lang="en-CA" dirty="0" smtClean="0"/>
              <a:t>, 2010)</a:t>
            </a:r>
            <a:endParaRPr lang="en-CA" dirty="0"/>
          </a:p>
        </p:txBody>
      </p:sp>
      <p:pic>
        <p:nvPicPr>
          <p:cNvPr id="67586" name="Picture 2" descr="http://4.bp.blogspot.com/_s4qn9ExT-fo/STb0pWI-i4I/AAAAAAAAAdE/rfOeaQ-PQVA/s400/mud+pie.bmp">
            <a:hlinkClick r:id="rId3"/>
          </p:cNvPr>
          <p:cNvPicPr>
            <a:picLocks noChangeAspect="1" noChangeArrowheads="1"/>
          </p:cNvPicPr>
          <p:nvPr/>
        </p:nvPicPr>
        <p:blipFill>
          <a:blip r:embed="rId4" cstate="print"/>
          <a:srcRect/>
          <a:stretch>
            <a:fillRect/>
          </a:stretch>
        </p:blipFill>
        <p:spPr bwMode="auto">
          <a:xfrm>
            <a:off x="251520" y="2708920"/>
            <a:ext cx="3024336" cy="2456892"/>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MYTH OR FACT?</a:t>
            </a:r>
            <a:endParaRPr lang="en-CA" dirty="0"/>
          </a:p>
        </p:txBody>
      </p:sp>
      <p:sp>
        <p:nvSpPr>
          <p:cNvPr id="3" name="Content Placeholder 2"/>
          <p:cNvSpPr>
            <a:spLocks noGrp="1"/>
          </p:cNvSpPr>
          <p:nvPr>
            <p:ph idx="1"/>
          </p:nvPr>
        </p:nvSpPr>
        <p:spPr>
          <a:xfrm>
            <a:off x="457200" y="2276872"/>
            <a:ext cx="8229600" cy="3849291"/>
          </a:xfrm>
        </p:spPr>
        <p:txBody>
          <a:bodyPr/>
          <a:lstStyle/>
          <a:p>
            <a:pPr algn="ctr">
              <a:lnSpc>
                <a:spcPct val="150000"/>
              </a:lnSpc>
              <a:buNone/>
            </a:pPr>
            <a:r>
              <a:rPr lang="en-CA" dirty="0" smtClean="0"/>
              <a:t>The staphylococci bacteria that is found in dirt and mud increases the skins ability to heal itself.</a:t>
            </a:r>
            <a:endParaRPr lang="en-CA"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FACT!</a:t>
            </a:r>
            <a:endParaRPr lang="en-CA" dirty="0"/>
          </a:p>
        </p:txBody>
      </p:sp>
      <p:sp>
        <p:nvSpPr>
          <p:cNvPr id="3" name="Content Placeholder 2"/>
          <p:cNvSpPr>
            <a:spLocks noGrp="1"/>
          </p:cNvSpPr>
          <p:nvPr>
            <p:ph idx="1"/>
          </p:nvPr>
        </p:nvSpPr>
        <p:spPr>
          <a:xfrm>
            <a:off x="395536" y="1628800"/>
            <a:ext cx="8229600" cy="3777283"/>
          </a:xfrm>
        </p:spPr>
        <p:txBody>
          <a:bodyPr/>
          <a:lstStyle/>
          <a:p>
            <a:pPr>
              <a:lnSpc>
                <a:spcPct val="150000"/>
              </a:lnSpc>
              <a:buNone/>
            </a:pPr>
            <a:r>
              <a:rPr lang="en-CA" dirty="0"/>
              <a:t>	</a:t>
            </a:r>
            <a:r>
              <a:rPr lang="en-CA" dirty="0" smtClean="0"/>
              <a:t>The staphylococci bacteria assists the skin with its own natural healing ability through the prevention of inflammation.</a:t>
            </a:r>
          </a:p>
          <a:p>
            <a:pPr>
              <a:lnSpc>
                <a:spcPct val="150000"/>
              </a:lnSpc>
              <a:buNone/>
            </a:pPr>
            <a:r>
              <a:rPr lang="en-CA" dirty="0"/>
              <a:t>	</a:t>
            </a:r>
            <a:r>
              <a:rPr lang="en-CA" dirty="0" smtClean="0"/>
              <a:t>					</a:t>
            </a:r>
            <a:r>
              <a:rPr lang="en-CA" sz="2400" dirty="0" smtClean="0"/>
              <a:t>(BBC News, 2009)</a:t>
            </a:r>
            <a:endParaRPr lang="en-CA" dirty="0" smtClean="0"/>
          </a:p>
          <a:p>
            <a:pPr>
              <a:buNone/>
            </a:pPr>
            <a:endParaRPr lang="en-CA" dirty="0"/>
          </a:p>
        </p:txBody>
      </p:sp>
      <p:pic>
        <p:nvPicPr>
          <p:cNvPr id="6146" name="Picture 2" descr="E:\daycare camera mud activities\IMG_1169.JPG"/>
          <p:cNvPicPr>
            <a:picLocks noChangeAspect="1" noChangeArrowheads="1"/>
          </p:cNvPicPr>
          <p:nvPr/>
        </p:nvPicPr>
        <p:blipFill>
          <a:blip r:embed="rId3" cstate="print"/>
          <a:srcRect l="5576" t="12590" r="25180"/>
          <a:stretch>
            <a:fillRect/>
          </a:stretch>
        </p:blipFill>
        <p:spPr bwMode="auto">
          <a:xfrm rot="16200000">
            <a:off x="1621507" y="4003231"/>
            <a:ext cx="2635949" cy="2495600"/>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mune system.jpg"/>
          <p:cNvPicPr>
            <a:picLocks noChangeAspect="1"/>
          </p:cNvPicPr>
          <p:nvPr/>
        </p:nvPicPr>
        <p:blipFill>
          <a:blip r:embed="rId2" cstate="print"/>
          <a:stretch>
            <a:fillRect/>
          </a:stretch>
        </p:blipFill>
        <p:spPr>
          <a:xfrm>
            <a:off x="2179674" y="0"/>
            <a:ext cx="4784651" cy="68580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7718</TotalTime>
  <Words>2448</Words>
  <Application>Microsoft Office PowerPoint</Application>
  <PresentationFormat>On-screen Show (4:3)</PresentationFormat>
  <Paragraphs>363</Paragraphs>
  <Slides>56</Slides>
  <Notes>25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56</vt:i4>
      </vt:variant>
    </vt:vector>
  </HeadingPairs>
  <TitlesOfParts>
    <vt:vector size="59" baseType="lpstr">
      <vt:lpstr>Arial</vt:lpstr>
      <vt:lpstr>Calibri</vt:lpstr>
      <vt:lpstr>Office Theme</vt:lpstr>
      <vt:lpstr>Getting the DIRT on Mud Day</vt:lpstr>
      <vt:lpstr>Workshop Overview</vt:lpstr>
      <vt:lpstr>What are the benefits of mud play?</vt:lpstr>
      <vt:lpstr>Health Benefits</vt:lpstr>
      <vt:lpstr>MYTH OR FACT?</vt:lpstr>
      <vt:lpstr>MYTH!</vt:lpstr>
      <vt:lpstr>MYTH OR FACT?</vt:lpstr>
      <vt:lpstr>FACT!</vt:lpstr>
      <vt:lpstr>PowerPoint Presentation</vt:lpstr>
      <vt:lpstr>Social and Emotional Benefits</vt:lpstr>
      <vt:lpstr>PowerPoint Presentation</vt:lpstr>
      <vt:lpstr>MYTH OR FACT?</vt:lpstr>
      <vt:lpstr>FACT!</vt:lpstr>
      <vt:lpstr>Cognitive Benefits</vt:lpstr>
      <vt:lpstr>Language Benefits</vt:lpstr>
      <vt:lpstr>MYTH OR FACT?</vt:lpstr>
      <vt:lpstr>FACT!</vt:lpstr>
      <vt:lpstr>MYTH OR FACT?</vt:lpstr>
      <vt:lpstr>MYTH!</vt:lpstr>
      <vt:lpstr>Fine and Gross Motor Benefits</vt:lpstr>
      <vt:lpstr>Role of the ECE</vt:lpstr>
      <vt:lpstr>MYTH OR FACT?</vt:lpstr>
      <vt:lpstr>MYTH!</vt:lpstr>
      <vt:lpstr>I see there are benefits...Now what?</vt:lpstr>
      <vt:lpstr>A Note Home...</vt:lpstr>
      <vt:lpstr>Continued...</vt:lpstr>
      <vt:lpstr>Additional Activities</vt:lpstr>
      <vt:lpstr>PowerPoint Presentation</vt:lpstr>
      <vt:lpstr>Barriers</vt:lpstr>
      <vt:lpstr>Implementing Your Mud Day!!!</vt:lpstr>
      <vt:lpstr>PowerPoint Presentation</vt:lpstr>
      <vt:lpstr>ACTIVITIES YOU CAN IMPLEMENT WITH...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Setting up the Activity</vt:lpstr>
      <vt:lpstr>PowerPoint Presentation</vt:lpstr>
      <vt:lpstr>PowerPoint Presentation</vt:lpstr>
      <vt:lpstr>PowerPoint Presentation</vt:lpstr>
      <vt:lpstr>What Can You Add to Mud?</vt:lpstr>
      <vt:lpstr>Creating a Mud Kitchen</vt:lpstr>
      <vt:lpstr>PowerPoint Presentation</vt:lpstr>
      <vt:lpstr>PowerPoint Presentation</vt:lpstr>
      <vt:lpstr>PowerPoint Presentation</vt:lpstr>
      <vt:lpstr>PowerPoint Presentation</vt:lpstr>
      <vt:lpstr>Mud Day Checklist</vt:lpstr>
      <vt:lpstr>Books that go great with Mud!</vt:lpstr>
      <vt:lpstr>Document, Document, Document!!</vt:lpstr>
      <vt:lpstr>Mud...Not just for outside!</vt:lpstr>
      <vt:lpstr>Resources - Books For Educators</vt:lpstr>
      <vt:lpstr>Resources - Articles and Websites</vt:lpstr>
      <vt:lpstr>Questions &amp; Evaluations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Getting the DIRT on Mud Day</dc:title>
  <dc:creator>Chantel</dc:creator>
  <cp:lastModifiedBy>corine anderson</cp:lastModifiedBy>
  <cp:revision>16</cp:revision>
  <dcterms:created xsi:type="dcterms:W3CDTF">2014-05-07T04:47:05Z</dcterms:created>
  <dcterms:modified xsi:type="dcterms:W3CDTF">2014-09-24T02:49:13Z</dcterms:modified>
</cp:coreProperties>
</file>